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1" r:id="rId3"/>
    <p:sldId id="313" r:id="rId4"/>
    <p:sldId id="308" r:id="rId5"/>
    <p:sldId id="307" r:id="rId6"/>
    <p:sldId id="309" r:id="rId7"/>
    <p:sldId id="330" r:id="rId8"/>
    <p:sldId id="316" r:id="rId9"/>
    <p:sldId id="317" r:id="rId10"/>
    <p:sldId id="318" r:id="rId11"/>
    <p:sldId id="320" r:id="rId12"/>
    <p:sldId id="319" r:id="rId13"/>
    <p:sldId id="323" r:id="rId14"/>
    <p:sldId id="332"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4660"/>
  </p:normalViewPr>
  <p:slideViewPr>
    <p:cSldViewPr snapToGrid="0">
      <p:cViewPr varScale="1">
        <p:scale>
          <a:sx n="85" d="100"/>
          <a:sy n="85" d="100"/>
        </p:scale>
        <p:origin x="389"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6667" y="1405538"/>
            <a:ext cx="2036761" cy="2444114"/>
          </a:xfrm>
          <a:prstGeom prst="rect">
            <a:avLst/>
          </a:prstGeom>
        </p:spPr>
      </p:pic>
      <p:sp>
        <p:nvSpPr>
          <p:cNvPr id="2" name="Titel 1"/>
          <p:cNvSpPr>
            <a:spLocks noGrp="1"/>
          </p:cNvSpPr>
          <p:nvPr>
            <p:ph type="title" idx="4294967295"/>
          </p:nvPr>
        </p:nvSpPr>
        <p:spPr>
          <a:xfrm>
            <a:off x="476250" y="366837"/>
            <a:ext cx="11002104"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Hematology, Histology, Microbiology equipment</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6232919" y="5803349"/>
            <a:ext cx="4796427"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232919" y="5538722"/>
            <a:ext cx="5325551"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C18.7  Maintaining Laboratory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223394" y="5167312"/>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18.7.3  Maintain a haematology analyser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1539272" y="4049023"/>
            <a:ext cx="3777796" cy="1754326"/>
          </a:xfrm>
          <a:prstGeom prst="rect">
            <a:avLst/>
          </a:prstGeom>
        </p:spPr>
        <p:txBody>
          <a:bodyPr wrap="square">
            <a:spAutoFit/>
          </a:bodyPr>
          <a:lstStyle/>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principles of operation</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construction</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troubleshooting </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preventive </a:t>
            </a:r>
            <a:r>
              <a:rPr lang="en-GB" dirty="0">
                <a:latin typeface="+mj-lt"/>
                <a:ea typeface="Times New Roman" panose="02020603050405020304" pitchFamily="18" charset="0"/>
                <a:cs typeface="Times New Roman" panose="02020603050405020304" pitchFamily="18" charset="0"/>
              </a:rPr>
              <a:t>maintenance theory </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safety considerations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performance monitoring</a:t>
            </a:r>
            <a:endParaRPr lang="en-GB" dirty="0">
              <a:latin typeface="+mj-lt"/>
              <a:ea typeface="Times New Roman" panose="02020603050405020304" pitchFamily="18" charset="0"/>
              <a:cs typeface="Times New Roman" panose="02020603050405020304" pitchFamily="18" charset="0"/>
            </a:endParaRPr>
          </a:p>
        </p:txBody>
      </p:sp>
      <p:sp>
        <p:nvSpPr>
          <p:cNvPr id="12" name="Titel 1"/>
          <p:cNvSpPr txBox="1">
            <a:spLocks/>
          </p:cNvSpPr>
          <p:nvPr/>
        </p:nvSpPr>
        <p:spPr>
          <a:xfrm>
            <a:off x="6223394" y="4865753"/>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18.7.5   Maintain a platelet aggregation analyser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7741" y="1461431"/>
            <a:ext cx="1383391" cy="2280181"/>
          </a:xfrm>
          <a:prstGeom prst="rect">
            <a:avLst/>
          </a:prstGeom>
        </p:spPr>
      </p:pic>
      <p:sp>
        <p:nvSpPr>
          <p:cNvPr id="16" name="Titel 1"/>
          <p:cNvSpPr txBox="1">
            <a:spLocks/>
          </p:cNvSpPr>
          <p:nvPr/>
        </p:nvSpPr>
        <p:spPr>
          <a:xfrm>
            <a:off x="6223394" y="4272462"/>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18.7.10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tissue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processor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7" name="Titel 1"/>
          <p:cNvSpPr txBox="1">
            <a:spLocks/>
          </p:cNvSpPr>
          <p:nvPr/>
        </p:nvSpPr>
        <p:spPr>
          <a:xfrm>
            <a:off x="6223394" y="3942601"/>
            <a:ext cx="5714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18.7.11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embedding centre, stainer and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microtome</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8" name="Titel 1"/>
          <p:cNvSpPr txBox="1">
            <a:spLocks/>
          </p:cNvSpPr>
          <p:nvPr/>
        </p:nvSpPr>
        <p:spPr>
          <a:xfrm>
            <a:off x="6223394" y="4570745"/>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18.7.9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microbiology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analyser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Tissue Embedding Station</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47234" y="1343629"/>
            <a:ext cx="5457178" cy="2031325"/>
          </a:xfrm>
          <a:prstGeom prst="rect">
            <a:avLst/>
          </a:prstGeom>
        </p:spPr>
        <p:txBody>
          <a:bodyPr wrap="square">
            <a:spAutoFit/>
          </a:bodyPr>
          <a:lstStyle/>
          <a:p>
            <a:pPr lvl="0"/>
            <a:r>
              <a:rPr lang="en-GB" dirty="0" smtClean="0">
                <a:solidFill>
                  <a:srgbClr val="000000"/>
                </a:solidFill>
                <a:latin typeface="Calibri Light" panose="020F0302020204030204"/>
              </a:rPr>
              <a:t>During </a:t>
            </a:r>
            <a:r>
              <a:rPr lang="en-GB" b="1" dirty="0" smtClean="0">
                <a:solidFill>
                  <a:srgbClr val="7030A0"/>
                </a:solidFill>
                <a:latin typeface="Calibri Light" panose="020F0302020204030204"/>
              </a:rPr>
              <a:t>embedding</a:t>
            </a:r>
            <a:r>
              <a:rPr lang="en-GB" dirty="0" smtClean="0">
                <a:solidFill>
                  <a:srgbClr val="000000"/>
                </a:solidFill>
                <a:latin typeface="Calibri Light" panose="020F0302020204030204"/>
              </a:rPr>
              <a:t> the </a:t>
            </a:r>
            <a:r>
              <a:rPr lang="en-GB" dirty="0">
                <a:solidFill>
                  <a:srgbClr val="000000"/>
                </a:solidFill>
                <a:latin typeface="Calibri Light" panose="020F0302020204030204"/>
              </a:rPr>
              <a:t>tissue samples are placed into </a:t>
            </a:r>
            <a:r>
              <a:rPr lang="en-GB" dirty="0" smtClean="0">
                <a:solidFill>
                  <a:srgbClr val="000000"/>
                </a:solidFill>
                <a:latin typeface="Calibri Light" panose="020F0302020204030204"/>
              </a:rPr>
              <a:t>moulds </a:t>
            </a:r>
            <a:r>
              <a:rPr lang="en-GB" dirty="0">
                <a:solidFill>
                  <a:srgbClr val="000000"/>
                </a:solidFill>
                <a:latin typeface="Calibri Light" panose="020F0302020204030204"/>
              </a:rPr>
              <a:t>along with liquid embedding material (such as agar, gelatine, or wax) which is then hardened. This is achieved by </a:t>
            </a:r>
            <a:r>
              <a:rPr lang="en-GB" b="1" dirty="0">
                <a:solidFill>
                  <a:srgbClr val="7030A0"/>
                </a:solidFill>
                <a:latin typeface="Calibri Light" panose="020F0302020204030204"/>
              </a:rPr>
              <a:t>cooling</a:t>
            </a:r>
            <a:r>
              <a:rPr lang="en-GB" dirty="0">
                <a:solidFill>
                  <a:srgbClr val="000000"/>
                </a:solidFill>
                <a:latin typeface="Calibri Light" panose="020F0302020204030204"/>
              </a:rPr>
              <a:t> in the case of paraffin wax and </a:t>
            </a:r>
            <a:r>
              <a:rPr lang="en-GB" b="1" dirty="0">
                <a:solidFill>
                  <a:srgbClr val="7030A0"/>
                </a:solidFill>
                <a:latin typeface="Calibri Light" panose="020F0302020204030204"/>
              </a:rPr>
              <a:t>heating</a:t>
            </a:r>
            <a:r>
              <a:rPr lang="en-GB" dirty="0">
                <a:solidFill>
                  <a:srgbClr val="000000"/>
                </a:solidFill>
                <a:latin typeface="Calibri Light" panose="020F0302020204030204"/>
              </a:rPr>
              <a:t> (curing) in the case of the epoxy resins.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hardened blocks containing the tissue samples are then ready to be sectioned</a:t>
            </a:r>
            <a:r>
              <a:rPr lang="en-GB" dirty="0" smtClean="0">
                <a:solidFill>
                  <a:srgbClr val="000000"/>
                </a:solidFill>
                <a:latin typeface="Calibri Light" panose="020F0302020204030204"/>
              </a:rPr>
              <a:t>.</a:t>
            </a:r>
          </a:p>
        </p:txBody>
      </p:sp>
      <p:pic>
        <p:nvPicPr>
          <p:cNvPr id="10" name="Afbeelding 9"/>
          <p:cNvPicPr>
            <a:picLocks noChangeAspect="1"/>
          </p:cNvPicPr>
          <p:nvPr/>
        </p:nvPicPr>
        <p:blipFill>
          <a:blip r:embed="rId2"/>
          <a:stretch>
            <a:fillRect/>
          </a:stretch>
        </p:blipFill>
        <p:spPr>
          <a:xfrm>
            <a:off x="6334049" y="1436256"/>
            <a:ext cx="4909329" cy="2976281"/>
          </a:xfrm>
          <a:prstGeom prst="rect">
            <a:avLst/>
          </a:prstGeom>
        </p:spPr>
      </p:pic>
      <p:pic>
        <p:nvPicPr>
          <p:cNvPr id="12" name="Afbeelding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667" y="3819477"/>
            <a:ext cx="3128745" cy="2312665"/>
          </a:xfrm>
          <a:prstGeom prst="rect">
            <a:avLst/>
          </a:prstGeom>
        </p:spPr>
      </p:pic>
      <p:sp>
        <p:nvSpPr>
          <p:cNvPr id="16" name="Rechthoek 15"/>
          <p:cNvSpPr/>
          <p:nvPr/>
        </p:nvSpPr>
        <p:spPr>
          <a:xfrm>
            <a:off x="390893" y="4603833"/>
            <a:ext cx="2384774" cy="923330"/>
          </a:xfrm>
          <a:prstGeom prst="rect">
            <a:avLst/>
          </a:prstGeom>
        </p:spPr>
        <p:txBody>
          <a:bodyPr wrap="square">
            <a:spAutoFit/>
          </a:bodyPr>
          <a:lstStyle/>
          <a:p>
            <a:pPr lvl="0" algn="ctr"/>
            <a:r>
              <a:rPr lang="en-GB" b="1" i="1" dirty="0" smtClean="0">
                <a:solidFill>
                  <a:srgbClr val="000000"/>
                </a:solidFill>
                <a:latin typeface="Calibri Light" panose="020F0302020204030204"/>
              </a:rPr>
              <a:t>Heart tissue sample embedded in wax, ready to be cut in slices</a:t>
            </a:r>
          </a:p>
        </p:txBody>
      </p:sp>
      <p:sp>
        <p:nvSpPr>
          <p:cNvPr id="13" name="Rechthoek 12"/>
          <p:cNvSpPr/>
          <p:nvPr/>
        </p:nvSpPr>
        <p:spPr>
          <a:xfrm>
            <a:off x="6306753" y="4582947"/>
            <a:ext cx="5520966" cy="1477328"/>
          </a:xfrm>
          <a:prstGeom prst="rect">
            <a:avLst/>
          </a:prstGeom>
        </p:spPr>
        <p:txBody>
          <a:bodyPr wrap="square">
            <a:spAutoFit/>
          </a:bodyPr>
          <a:lstStyle/>
          <a:p>
            <a:pPr lvl="0"/>
            <a:r>
              <a:rPr lang="en-GB" dirty="0" smtClean="0">
                <a:solidFill>
                  <a:srgbClr val="000000"/>
                </a:solidFill>
                <a:latin typeface="Calibri Light" panose="020F0302020204030204"/>
              </a:rPr>
              <a:t>Embedding </a:t>
            </a:r>
            <a:r>
              <a:rPr lang="en-GB" dirty="0">
                <a:solidFill>
                  <a:srgbClr val="000000"/>
                </a:solidFill>
                <a:latin typeface="Calibri Light" panose="020F0302020204030204"/>
              </a:rPr>
              <a:t>can also be accomplished using </a:t>
            </a:r>
            <a:r>
              <a:rPr lang="en-GB" b="1" dirty="0">
                <a:solidFill>
                  <a:srgbClr val="7030A0"/>
                </a:solidFill>
                <a:latin typeface="Calibri Light" panose="020F0302020204030204"/>
              </a:rPr>
              <a:t>frozen</a:t>
            </a:r>
            <a:r>
              <a:rPr lang="en-GB" dirty="0">
                <a:solidFill>
                  <a:srgbClr val="000000"/>
                </a:solidFill>
                <a:latin typeface="Calibri Light" panose="020F0302020204030204"/>
              </a:rPr>
              <a:t>, non-fixed tissue in a water-based medium. Pre-frozen tissues are placed into </a:t>
            </a:r>
            <a:r>
              <a:rPr lang="en-GB" dirty="0" smtClean="0">
                <a:solidFill>
                  <a:srgbClr val="000000"/>
                </a:solidFill>
                <a:latin typeface="Calibri Light" panose="020F0302020204030204"/>
              </a:rPr>
              <a:t>moulds </a:t>
            </a:r>
            <a:r>
              <a:rPr lang="en-GB" dirty="0">
                <a:solidFill>
                  <a:srgbClr val="000000"/>
                </a:solidFill>
                <a:latin typeface="Calibri Light" panose="020F0302020204030204"/>
              </a:rPr>
              <a:t>with the liquid embedding material, usually a water-based </a:t>
            </a:r>
            <a:r>
              <a:rPr lang="en-GB" dirty="0" smtClean="0">
                <a:solidFill>
                  <a:srgbClr val="000000"/>
                </a:solidFill>
                <a:latin typeface="Calibri Light" panose="020F0302020204030204"/>
              </a:rPr>
              <a:t>glycol which </a:t>
            </a:r>
            <a:r>
              <a:rPr lang="en-GB" dirty="0">
                <a:solidFill>
                  <a:srgbClr val="000000"/>
                </a:solidFill>
                <a:latin typeface="Calibri Light" panose="020F0302020204030204"/>
              </a:rPr>
              <a:t>is then frozen to form hardened blocks.</a:t>
            </a:r>
          </a:p>
        </p:txBody>
      </p:sp>
    </p:spTree>
    <p:extLst>
      <p:ext uri="{BB962C8B-B14F-4D97-AF65-F5344CB8AC3E}">
        <p14:creationId xmlns:p14="http://schemas.microsoft.com/office/powerpoint/2010/main" val="3933033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3604" y="4449376"/>
            <a:ext cx="1760333" cy="1445623"/>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Microtome</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53260" y="1485185"/>
            <a:ext cx="6375468" cy="1754326"/>
          </a:xfrm>
          <a:prstGeom prst="rect">
            <a:avLst/>
          </a:prstGeom>
        </p:spPr>
        <p:txBody>
          <a:bodyPr wrap="square">
            <a:spAutoFit/>
          </a:bodyPr>
          <a:lstStyle/>
          <a:p>
            <a:pPr lvl="0"/>
            <a:r>
              <a:rPr lang="en-GB" dirty="0" smtClean="0">
                <a:solidFill>
                  <a:srgbClr val="000000"/>
                </a:solidFill>
                <a:latin typeface="Calibri Light" panose="020F0302020204030204"/>
              </a:rPr>
              <a:t>A microtome is </a:t>
            </a:r>
            <a:r>
              <a:rPr lang="en-GB" dirty="0">
                <a:solidFill>
                  <a:srgbClr val="000000"/>
                </a:solidFill>
                <a:latin typeface="Calibri Light" panose="020F0302020204030204"/>
              </a:rPr>
              <a:t>a tool used to cut extremely thin slices of material, known as </a:t>
            </a:r>
            <a:r>
              <a:rPr lang="en-GB" b="1" dirty="0">
                <a:solidFill>
                  <a:srgbClr val="7030A0"/>
                </a:solidFill>
                <a:latin typeface="Calibri Light" panose="020F0302020204030204"/>
              </a:rPr>
              <a:t>sections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Microtomes </a:t>
            </a:r>
            <a:r>
              <a:rPr lang="en-GB" dirty="0">
                <a:solidFill>
                  <a:srgbClr val="000000"/>
                </a:solidFill>
                <a:latin typeface="Calibri Light" panose="020F0302020204030204"/>
              </a:rPr>
              <a:t>use steel, glass, or diamond blades depending upon the specimen being sliced and the desired thickness of the sections being cut. </a:t>
            </a:r>
            <a:r>
              <a:rPr lang="en-GB" dirty="0" smtClean="0">
                <a:solidFill>
                  <a:srgbClr val="000000"/>
                </a:solidFill>
                <a:latin typeface="Calibri Light" panose="020F0302020204030204"/>
              </a:rPr>
              <a:t>Microtome </a:t>
            </a:r>
            <a:r>
              <a:rPr lang="en-GB" dirty="0">
                <a:solidFill>
                  <a:srgbClr val="000000"/>
                </a:solidFill>
                <a:latin typeface="Calibri Light" panose="020F0302020204030204"/>
              </a:rPr>
              <a:t>sections can be made thin enough to section a human hair across its breadth, with section thickness between </a:t>
            </a:r>
            <a:r>
              <a:rPr lang="en-GB" b="1" dirty="0">
                <a:solidFill>
                  <a:srgbClr val="7030A0"/>
                </a:solidFill>
                <a:latin typeface="Calibri Light" panose="020F0302020204030204"/>
              </a:rPr>
              <a:t>50 nm </a:t>
            </a:r>
            <a:r>
              <a:rPr lang="en-GB" dirty="0">
                <a:solidFill>
                  <a:srgbClr val="000000"/>
                </a:solidFill>
                <a:latin typeface="Calibri Light" panose="020F0302020204030204"/>
              </a:rPr>
              <a:t>and </a:t>
            </a:r>
            <a:r>
              <a:rPr lang="en-GB" b="1" dirty="0">
                <a:solidFill>
                  <a:srgbClr val="7030A0"/>
                </a:solidFill>
                <a:latin typeface="Calibri Light" panose="020F0302020204030204"/>
              </a:rPr>
              <a:t>100 µm</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106" y="3934236"/>
            <a:ext cx="3384458" cy="266622"/>
          </a:xfrm>
          <a:prstGeom prst="rect">
            <a:avLst/>
          </a:prstGeom>
        </p:spPr>
      </p:pic>
      <p:pic>
        <p:nvPicPr>
          <p:cNvPr id="8" name="Afbeelding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2515" y="4902200"/>
            <a:ext cx="3129218" cy="1432188"/>
          </a:xfrm>
          <a:prstGeom prst="rect">
            <a:avLst/>
          </a:prstGeom>
        </p:spPr>
      </p:pic>
      <p:pic>
        <p:nvPicPr>
          <p:cNvPr id="10" name="Afbeelding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58624" y="4368192"/>
            <a:ext cx="3415882" cy="1962243"/>
          </a:xfrm>
          <a:prstGeom prst="rect">
            <a:avLst/>
          </a:prstGeom>
        </p:spPr>
      </p:pic>
      <p:pic>
        <p:nvPicPr>
          <p:cNvPr id="12" name="Afbeelding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10917" y="3909979"/>
            <a:ext cx="3180017" cy="1063121"/>
          </a:xfrm>
          <a:prstGeom prst="rect">
            <a:avLst/>
          </a:prstGeom>
        </p:spPr>
      </p:pic>
      <p:pic>
        <p:nvPicPr>
          <p:cNvPr id="13" name="Afbeelding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18503" y="3921697"/>
            <a:ext cx="3261643" cy="317435"/>
          </a:xfrm>
          <a:prstGeom prst="rect">
            <a:avLst/>
          </a:prstGeom>
        </p:spPr>
      </p:pic>
      <p:pic>
        <p:nvPicPr>
          <p:cNvPr id="16" name="Afbeelding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63707" y="1363302"/>
            <a:ext cx="4023360" cy="2330272"/>
          </a:xfrm>
          <a:prstGeom prst="rect">
            <a:avLst/>
          </a:prstGeom>
        </p:spPr>
      </p:pic>
      <p:pic>
        <p:nvPicPr>
          <p:cNvPr id="18" name="Afbeelding 1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33937" y="4319611"/>
            <a:ext cx="2124627" cy="1845655"/>
          </a:xfrm>
          <a:prstGeom prst="rect">
            <a:avLst/>
          </a:prstGeom>
        </p:spPr>
      </p:pic>
    </p:spTree>
    <p:extLst>
      <p:ext uri="{BB962C8B-B14F-4D97-AF65-F5344CB8AC3E}">
        <p14:creationId xmlns:p14="http://schemas.microsoft.com/office/powerpoint/2010/main" val="183620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Stainer</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49171" y="3720414"/>
            <a:ext cx="6926083" cy="2185214"/>
          </a:xfrm>
          <a:prstGeom prst="rect">
            <a:avLst/>
          </a:prstGeom>
        </p:spPr>
        <p:txBody>
          <a:bodyPr wrap="square">
            <a:spAutoFit/>
          </a:bodyPr>
          <a:lstStyle/>
          <a:p>
            <a:pPr lvl="0">
              <a:spcBef>
                <a:spcPts val="600"/>
              </a:spcBef>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operator inserts slides into a carrier and selects a time or programmed procedure. </a:t>
            </a:r>
            <a:endParaRPr lang="en-GB" dirty="0" smtClean="0">
              <a:solidFill>
                <a:srgbClr val="000000"/>
              </a:solidFill>
              <a:latin typeface="Calibri Light" panose="020F0302020204030204"/>
            </a:endParaRPr>
          </a:p>
          <a:p>
            <a:pPr lvl="0">
              <a:spcBef>
                <a:spcPts val="600"/>
              </a:spcBef>
            </a:pPr>
            <a:r>
              <a:rPr lang="en-GB" b="1" dirty="0" smtClean="0">
                <a:solidFill>
                  <a:srgbClr val="7030A0"/>
                </a:solidFill>
                <a:latin typeface="Calibri Light" panose="020F0302020204030204"/>
              </a:rPr>
              <a:t>Linear </a:t>
            </a:r>
            <a:r>
              <a:rPr lang="en-GB" b="1" dirty="0">
                <a:solidFill>
                  <a:srgbClr val="7030A0"/>
                </a:solidFill>
                <a:latin typeface="Calibri Light" panose="020F0302020204030204"/>
              </a:rPr>
              <a:t>transport slide stainers </a:t>
            </a:r>
            <a:r>
              <a:rPr lang="en-GB" dirty="0">
                <a:solidFill>
                  <a:srgbClr val="000000"/>
                </a:solidFill>
                <a:latin typeface="Calibri Light" panose="020F0302020204030204"/>
              </a:rPr>
              <a:t>have a transport arm that moves baskets of slides into and out of parallel regent vessels. </a:t>
            </a:r>
            <a:endParaRPr lang="en-GB" dirty="0" smtClean="0">
              <a:solidFill>
                <a:srgbClr val="000000"/>
              </a:solidFill>
              <a:latin typeface="Calibri Light" panose="020F0302020204030204"/>
            </a:endParaRPr>
          </a:p>
          <a:p>
            <a:pPr lvl="0">
              <a:spcBef>
                <a:spcPts val="600"/>
              </a:spcBef>
            </a:pPr>
            <a:r>
              <a:rPr lang="en-GB" b="1" dirty="0" smtClean="0">
                <a:solidFill>
                  <a:srgbClr val="7030A0"/>
                </a:solidFill>
                <a:latin typeface="Calibri Light" panose="020F0302020204030204"/>
              </a:rPr>
              <a:t>Centrifugal </a:t>
            </a:r>
            <a:r>
              <a:rPr lang="en-GB" b="1" dirty="0">
                <a:solidFill>
                  <a:srgbClr val="7030A0"/>
                </a:solidFill>
                <a:latin typeface="Calibri Light" panose="020F0302020204030204"/>
              </a:rPr>
              <a:t>stainers </a:t>
            </a:r>
            <a:r>
              <a:rPr lang="en-GB" dirty="0">
                <a:solidFill>
                  <a:srgbClr val="000000"/>
                </a:solidFill>
                <a:latin typeface="Calibri Light" panose="020F0302020204030204"/>
              </a:rPr>
              <a:t>spray reagents onto slides placed in a rotating carousel and uses centrifugal force to remove excess reagents and dry the slides. </a:t>
            </a:r>
            <a:endParaRPr lang="en-GB" dirty="0" smtClean="0">
              <a:solidFill>
                <a:srgbClr val="000000"/>
              </a:solidFill>
              <a:latin typeface="Calibri Light" panose="020F0302020204030204"/>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08695" y="1586074"/>
            <a:ext cx="3293709" cy="1771273"/>
          </a:xfrm>
          <a:prstGeom prst="rect">
            <a:avLst/>
          </a:prstGeom>
        </p:spPr>
      </p:pic>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8133" y="3966659"/>
            <a:ext cx="2852881" cy="1755841"/>
          </a:xfrm>
          <a:prstGeom prst="rect">
            <a:avLst/>
          </a:prstGeom>
        </p:spPr>
      </p:pic>
      <p:sp>
        <p:nvSpPr>
          <p:cNvPr id="5" name="Rechthoek 4"/>
          <p:cNvSpPr/>
          <p:nvPr/>
        </p:nvSpPr>
        <p:spPr>
          <a:xfrm>
            <a:off x="8223083" y="3419012"/>
            <a:ext cx="2977931" cy="369332"/>
          </a:xfrm>
          <a:prstGeom prst="rect">
            <a:avLst/>
          </a:prstGeom>
        </p:spPr>
        <p:txBody>
          <a:bodyPr wrap="none">
            <a:spAutoFit/>
          </a:bodyPr>
          <a:lstStyle/>
          <a:p>
            <a:r>
              <a:rPr lang="en-GB" b="1" i="1" dirty="0">
                <a:solidFill>
                  <a:srgbClr val="000000"/>
                </a:solidFill>
                <a:latin typeface="Calibri Light" panose="020F0302020204030204"/>
              </a:rPr>
              <a:t>Linear transport slide stainers </a:t>
            </a:r>
            <a:endParaRPr lang="en-GB" b="1" i="1" dirty="0"/>
          </a:p>
        </p:txBody>
      </p:sp>
      <p:sp>
        <p:nvSpPr>
          <p:cNvPr id="12" name="Rechthoek 11"/>
          <p:cNvSpPr/>
          <p:nvPr/>
        </p:nvSpPr>
        <p:spPr>
          <a:xfrm>
            <a:off x="8348133" y="5786789"/>
            <a:ext cx="2455672" cy="369332"/>
          </a:xfrm>
          <a:prstGeom prst="rect">
            <a:avLst/>
          </a:prstGeom>
        </p:spPr>
        <p:txBody>
          <a:bodyPr wrap="none">
            <a:spAutoFit/>
          </a:bodyPr>
          <a:lstStyle/>
          <a:p>
            <a:r>
              <a:rPr lang="en-GB" b="1" i="1" dirty="0" smtClean="0">
                <a:solidFill>
                  <a:srgbClr val="000000"/>
                </a:solidFill>
                <a:latin typeface="Calibri Light" panose="020F0302020204030204"/>
              </a:rPr>
              <a:t>Centrifugal slide </a:t>
            </a:r>
            <a:r>
              <a:rPr lang="en-GB" b="1" i="1" dirty="0">
                <a:solidFill>
                  <a:srgbClr val="000000"/>
                </a:solidFill>
                <a:latin typeface="Calibri Light" panose="020F0302020204030204"/>
              </a:rPr>
              <a:t>stainers </a:t>
            </a:r>
            <a:endParaRPr lang="en-GB" b="1" i="1" dirty="0"/>
          </a:p>
        </p:txBody>
      </p:sp>
      <p:sp>
        <p:nvSpPr>
          <p:cNvPr id="8" name="Rechthoek 7"/>
          <p:cNvSpPr/>
          <p:nvPr/>
        </p:nvSpPr>
        <p:spPr>
          <a:xfrm>
            <a:off x="2870216" y="1413932"/>
            <a:ext cx="4405038" cy="1200329"/>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Staining is </a:t>
            </a:r>
            <a:r>
              <a:rPr lang="en-GB" dirty="0" smtClean="0">
                <a:solidFill>
                  <a:srgbClr val="000000"/>
                </a:solidFill>
                <a:latin typeface="Calibri Light" panose="020F0302020204030204"/>
              </a:rPr>
              <a:t>a supporting technique </a:t>
            </a:r>
            <a:r>
              <a:rPr lang="en-GB" dirty="0">
                <a:solidFill>
                  <a:srgbClr val="000000"/>
                </a:solidFill>
                <a:latin typeface="Calibri Light" panose="020F0302020204030204"/>
              </a:rPr>
              <a:t>used in microscopy </a:t>
            </a:r>
            <a:r>
              <a:rPr lang="en-GB" b="1" dirty="0">
                <a:solidFill>
                  <a:srgbClr val="7030A0"/>
                </a:solidFill>
                <a:latin typeface="Calibri Light" panose="020F0302020204030204"/>
              </a:rPr>
              <a:t>to enhance contrast </a:t>
            </a:r>
            <a:r>
              <a:rPr lang="en-GB" dirty="0" smtClean="0">
                <a:solidFill>
                  <a:srgbClr val="000000"/>
                </a:solidFill>
                <a:latin typeface="Calibri Light" panose="020F0302020204030204"/>
              </a:rPr>
              <a:t>and highlight structures a </a:t>
            </a:r>
            <a:r>
              <a:rPr lang="en-GB" dirty="0">
                <a:solidFill>
                  <a:srgbClr val="000000"/>
                </a:solidFill>
                <a:latin typeface="Calibri Light" panose="020F0302020204030204"/>
              </a:rPr>
              <a:t>microscopic </a:t>
            </a:r>
            <a:r>
              <a:rPr lang="en-GB" dirty="0" smtClean="0">
                <a:solidFill>
                  <a:srgbClr val="000000"/>
                </a:solidFill>
                <a:latin typeface="Calibri Light" panose="020F0302020204030204"/>
              </a:rPr>
              <a:t>image of a biological tissue. </a:t>
            </a:r>
          </a:p>
        </p:txBody>
      </p:sp>
      <p:pic>
        <p:nvPicPr>
          <p:cNvPr id="9" name="Afbeelding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249" y="1436256"/>
            <a:ext cx="1893516" cy="1731504"/>
          </a:xfrm>
          <a:prstGeom prst="rect">
            <a:avLst/>
          </a:prstGeom>
        </p:spPr>
      </p:pic>
      <p:sp>
        <p:nvSpPr>
          <p:cNvPr id="10" name="Rechthoek 9"/>
          <p:cNvSpPr/>
          <p:nvPr/>
        </p:nvSpPr>
        <p:spPr>
          <a:xfrm>
            <a:off x="2870216" y="2706391"/>
            <a:ext cx="4952984" cy="646331"/>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Automated Slide stainers are devices that automate this process. These are microprocessor controlled. </a:t>
            </a:r>
          </a:p>
        </p:txBody>
      </p:sp>
    </p:spTree>
    <p:extLst>
      <p:ext uri="{BB962C8B-B14F-4D97-AF65-F5344CB8AC3E}">
        <p14:creationId xmlns:p14="http://schemas.microsoft.com/office/powerpoint/2010/main" val="3854829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597592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Microbiology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Laboratory</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22" name="Afbeelding 21"/>
          <p:cNvPicPr>
            <a:picLocks noChangeAspect="1"/>
          </p:cNvPicPr>
          <p:nvPr/>
        </p:nvPicPr>
        <p:blipFill rotWithShape="1">
          <a:blip r:embed="rId2" cstate="screen">
            <a:extLst>
              <a:ext uri="{28A0092B-C50C-407E-A947-70E740481C1C}">
                <a14:useLocalDpi xmlns:a14="http://schemas.microsoft.com/office/drawing/2010/main"/>
              </a:ext>
            </a:extLst>
          </a:blip>
          <a:srcRect l="2701" t="2903" r="4106" b="3371"/>
          <a:stretch/>
        </p:blipFill>
        <p:spPr>
          <a:xfrm>
            <a:off x="6758590" y="0"/>
            <a:ext cx="5529303" cy="6867745"/>
          </a:xfrm>
          <a:prstGeom prst="rect">
            <a:avLst/>
          </a:prstGeom>
        </p:spPr>
      </p:pic>
      <p:sp>
        <p:nvSpPr>
          <p:cNvPr id="23" name="Rechthoek 22"/>
          <p:cNvSpPr/>
          <p:nvPr/>
        </p:nvSpPr>
        <p:spPr>
          <a:xfrm>
            <a:off x="397389" y="1346500"/>
            <a:ext cx="6054782" cy="2108269"/>
          </a:xfrm>
          <a:prstGeom prst="rect">
            <a:avLst/>
          </a:prstGeom>
        </p:spPr>
        <p:txBody>
          <a:bodyPr wrap="square">
            <a:spAutoFit/>
          </a:bodyPr>
          <a:lstStyle/>
          <a:p>
            <a:pPr>
              <a:spcAft>
                <a:spcPts val="600"/>
              </a:spcAft>
            </a:pPr>
            <a:r>
              <a:rPr lang="en-GB" dirty="0">
                <a:latin typeface="+mj-lt"/>
              </a:rPr>
              <a:t>Some infectious diseases are distinctive enough to be identified </a:t>
            </a:r>
            <a:r>
              <a:rPr lang="en-GB" dirty="0" smtClean="0">
                <a:latin typeface="+mj-lt"/>
              </a:rPr>
              <a:t>from their clinical symptoms (patient complaints). </a:t>
            </a:r>
          </a:p>
          <a:p>
            <a:pPr>
              <a:spcAft>
                <a:spcPts val="600"/>
              </a:spcAft>
            </a:pPr>
            <a:r>
              <a:rPr lang="en-GB" dirty="0" smtClean="0">
                <a:latin typeface="+mj-lt"/>
              </a:rPr>
              <a:t>Most </a:t>
            </a:r>
            <a:r>
              <a:rPr lang="en-GB" b="1" dirty="0" smtClean="0">
                <a:solidFill>
                  <a:srgbClr val="7030A0"/>
                </a:solidFill>
                <a:latin typeface="+mj-lt"/>
              </a:rPr>
              <a:t>microbes</a:t>
            </a:r>
            <a:r>
              <a:rPr lang="en-GB" dirty="0" smtClean="0">
                <a:latin typeface="+mj-lt"/>
              </a:rPr>
              <a:t>, </a:t>
            </a:r>
            <a:r>
              <a:rPr lang="en-GB" dirty="0">
                <a:latin typeface="+mj-lt"/>
              </a:rPr>
              <a:t>however, can cause a wide spectrum of clinical </a:t>
            </a:r>
            <a:r>
              <a:rPr lang="en-GB" dirty="0" smtClean="0">
                <a:latin typeface="+mj-lt"/>
              </a:rPr>
              <a:t>symptoms. Conversely</a:t>
            </a:r>
            <a:r>
              <a:rPr lang="en-GB" dirty="0">
                <a:latin typeface="+mj-lt"/>
              </a:rPr>
              <a:t>, a single clinical syndrome may result from infection with any one of many </a:t>
            </a:r>
            <a:r>
              <a:rPr lang="en-GB" dirty="0" smtClean="0">
                <a:latin typeface="+mj-lt"/>
              </a:rPr>
              <a:t>microbes. You need to know which microbe caused the symptoms in order to know how to treat it. </a:t>
            </a:r>
          </a:p>
        </p:txBody>
      </p:sp>
      <p:sp>
        <p:nvSpPr>
          <p:cNvPr id="3" name="Rechthoek 2"/>
          <p:cNvSpPr/>
          <p:nvPr/>
        </p:nvSpPr>
        <p:spPr>
          <a:xfrm>
            <a:off x="412130" y="3628645"/>
            <a:ext cx="5866895" cy="2215991"/>
          </a:xfrm>
          <a:prstGeom prst="rect">
            <a:avLst/>
          </a:prstGeom>
        </p:spPr>
        <p:txBody>
          <a:bodyPr wrap="square">
            <a:spAutoFit/>
          </a:bodyPr>
          <a:lstStyle/>
          <a:p>
            <a:pPr lvl="0"/>
            <a:r>
              <a:rPr lang="en-GB" dirty="0">
                <a:solidFill>
                  <a:srgbClr val="000000"/>
                </a:solidFill>
                <a:latin typeface="Calibri Light" panose="020F0302020204030204"/>
              </a:rPr>
              <a:t>Often, therefore, it is necessary to use </a:t>
            </a:r>
            <a:r>
              <a:rPr lang="en-GB" b="1" dirty="0">
                <a:solidFill>
                  <a:srgbClr val="7030A0"/>
                </a:solidFill>
                <a:latin typeface="Calibri Light" panose="020F0302020204030204"/>
              </a:rPr>
              <a:t>microbiologic laboratory </a:t>
            </a:r>
            <a:r>
              <a:rPr lang="en-GB" dirty="0">
                <a:solidFill>
                  <a:srgbClr val="000000"/>
                </a:solidFill>
                <a:latin typeface="Calibri Light" panose="020F0302020204030204"/>
              </a:rPr>
              <a:t>methods to identify the pathogen. </a:t>
            </a:r>
          </a:p>
          <a:p>
            <a:pPr lvl="0"/>
            <a:endParaRPr lang="en-GB" sz="1200" dirty="0">
              <a:solidFill>
                <a:srgbClr val="000000"/>
              </a:solidFill>
              <a:latin typeface="Calibri Light" panose="020F0302020204030204"/>
            </a:endParaRPr>
          </a:p>
          <a:p>
            <a:pPr lvl="0"/>
            <a:r>
              <a:rPr lang="en-GB" dirty="0">
                <a:solidFill>
                  <a:srgbClr val="000000"/>
                </a:solidFill>
                <a:latin typeface="Calibri Light" panose="020F0302020204030204"/>
              </a:rPr>
              <a:t>The job of the clinical microbiology laboratory is to test specimens from patients for </a:t>
            </a:r>
            <a:r>
              <a:rPr lang="en-GB" b="1" dirty="0">
                <a:solidFill>
                  <a:srgbClr val="7030A0"/>
                </a:solidFill>
                <a:latin typeface="Calibri Light" panose="020F0302020204030204"/>
              </a:rPr>
              <a:t>microorganisms</a:t>
            </a:r>
            <a:r>
              <a:rPr lang="en-GB" dirty="0">
                <a:solidFill>
                  <a:srgbClr val="000000"/>
                </a:solidFill>
                <a:latin typeface="Calibri Light" panose="020F0302020204030204"/>
              </a:rPr>
              <a:t> that are, or may be, a </a:t>
            </a:r>
            <a:r>
              <a:rPr lang="en-GB" b="1" dirty="0">
                <a:solidFill>
                  <a:srgbClr val="7030A0"/>
                </a:solidFill>
                <a:latin typeface="Calibri Light" panose="020F0302020204030204"/>
              </a:rPr>
              <a:t>cause of the illness </a:t>
            </a:r>
            <a:r>
              <a:rPr lang="en-GB" dirty="0">
                <a:solidFill>
                  <a:srgbClr val="000000"/>
                </a:solidFill>
                <a:latin typeface="Calibri Light" panose="020F0302020204030204"/>
              </a:rPr>
              <a:t>and to provide information about the effectivity of certain </a:t>
            </a:r>
            <a:r>
              <a:rPr lang="en-GB" b="1" dirty="0">
                <a:solidFill>
                  <a:srgbClr val="7030A0"/>
                </a:solidFill>
                <a:latin typeface="Calibri Light" panose="020F0302020204030204"/>
              </a:rPr>
              <a:t>antimicrobial drugs </a:t>
            </a:r>
            <a:r>
              <a:rPr lang="en-GB" dirty="0">
                <a:solidFill>
                  <a:srgbClr val="000000"/>
                </a:solidFill>
                <a:latin typeface="Calibri Light" panose="020F0302020204030204"/>
              </a:rPr>
              <a:t>against these microorganisms identified.</a:t>
            </a:r>
          </a:p>
        </p:txBody>
      </p:sp>
    </p:spTree>
    <p:extLst>
      <p:ext uri="{BB962C8B-B14F-4D97-AF65-F5344CB8AC3E}">
        <p14:creationId xmlns:p14="http://schemas.microsoft.com/office/powerpoint/2010/main" val="277225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Microbiology Analyser</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6" name="Rechthoek 5"/>
          <p:cNvSpPr/>
          <p:nvPr/>
        </p:nvSpPr>
        <p:spPr>
          <a:xfrm>
            <a:off x="412130" y="1392052"/>
            <a:ext cx="8562537" cy="2539157"/>
          </a:xfrm>
          <a:prstGeom prst="rect">
            <a:avLst/>
          </a:prstGeom>
        </p:spPr>
        <p:txBody>
          <a:bodyPr wrap="square">
            <a:spAutoFit/>
          </a:bodyPr>
          <a:lstStyle/>
          <a:p>
            <a:pPr>
              <a:spcBef>
                <a:spcPts val="600"/>
              </a:spcBef>
            </a:pPr>
            <a:r>
              <a:rPr lang="en-GB" dirty="0">
                <a:latin typeface="+mj-lt"/>
              </a:rPr>
              <a:t>Historically, </a:t>
            </a:r>
            <a:r>
              <a:rPr lang="en-GB" dirty="0" smtClean="0">
                <a:latin typeface="+mj-lt"/>
              </a:rPr>
              <a:t>there is not much automation </a:t>
            </a:r>
            <a:r>
              <a:rPr lang="en-GB" dirty="0">
                <a:latin typeface="+mj-lt"/>
              </a:rPr>
              <a:t>in microbiology laboratories. </a:t>
            </a:r>
            <a:r>
              <a:rPr lang="en-GB" dirty="0" smtClean="0">
                <a:latin typeface="+mj-lt"/>
              </a:rPr>
              <a:t>But with increasing testing, shortage in technologists and more financial pressures, this now starts to take off</a:t>
            </a:r>
            <a:r>
              <a:rPr lang="en-GB" dirty="0">
                <a:latin typeface="+mj-lt"/>
              </a:rPr>
              <a:t>. </a:t>
            </a:r>
          </a:p>
          <a:p>
            <a:pPr>
              <a:spcBef>
                <a:spcPts val="600"/>
              </a:spcBef>
            </a:pPr>
            <a:r>
              <a:rPr lang="en-GB" dirty="0" smtClean="0">
                <a:latin typeface="+mj-lt"/>
              </a:rPr>
              <a:t>Clinical </a:t>
            </a:r>
            <a:r>
              <a:rPr lang="en-GB" dirty="0">
                <a:latin typeface="+mj-lt"/>
              </a:rPr>
              <a:t>microbiology consists of a wide array of techniques for the detection of infectious diseases. </a:t>
            </a:r>
            <a:endParaRPr lang="en-GB" dirty="0" smtClean="0">
              <a:latin typeface="+mj-lt"/>
            </a:endParaRPr>
          </a:p>
          <a:p>
            <a:pPr marL="742950" lvl="1" indent="-285750">
              <a:spcBef>
                <a:spcPts val="600"/>
              </a:spcBef>
              <a:buFont typeface="Arial" panose="020B0604020202020204" pitchFamily="34" charset="0"/>
              <a:buChar char="•"/>
            </a:pPr>
            <a:r>
              <a:rPr lang="en-GB" dirty="0" smtClean="0">
                <a:latin typeface="+mj-lt"/>
              </a:rPr>
              <a:t>The</a:t>
            </a:r>
            <a:r>
              <a:rPr lang="en-GB" b="1" dirty="0" smtClean="0">
                <a:solidFill>
                  <a:srgbClr val="7030A0"/>
                </a:solidFill>
                <a:latin typeface="+mj-lt"/>
              </a:rPr>
              <a:t> </a:t>
            </a:r>
            <a:r>
              <a:rPr lang="en-GB" b="1" dirty="0">
                <a:solidFill>
                  <a:srgbClr val="7030A0"/>
                </a:solidFill>
                <a:latin typeface="+mj-lt"/>
              </a:rPr>
              <a:t>respiratory </a:t>
            </a:r>
            <a:r>
              <a:rPr lang="en-GB" dirty="0">
                <a:latin typeface="+mj-lt"/>
              </a:rPr>
              <a:t>diseases segment </a:t>
            </a:r>
            <a:r>
              <a:rPr lang="en-GB" dirty="0" smtClean="0">
                <a:latin typeface="+mj-lt"/>
              </a:rPr>
              <a:t>is the </a:t>
            </a:r>
            <a:r>
              <a:rPr lang="en-GB" dirty="0">
                <a:latin typeface="+mj-lt"/>
              </a:rPr>
              <a:t>largest application segment of the clinical microbiology </a:t>
            </a:r>
            <a:r>
              <a:rPr lang="en-GB" dirty="0" smtClean="0">
                <a:latin typeface="+mj-lt"/>
              </a:rPr>
              <a:t>market, including e.g. </a:t>
            </a:r>
          </a:p>
          <a:p>
            <a:pPr marL="742950" lvl="1" indent="-285750">
              <a:spcBef>
                <a:spcPts val="600"/>
              </a:spcBef>
              <a:buFont typeface="Arial" panose="020B0604020202020204" pitchFamily="34" charset="0"/>
              <a:buChar char="•"/>
            </a:pPr>
            <a:r>
              <a:rPr lang="en-GB" dirty="0" smtClean="0">
                <a:latin typeface="+mj-lt"/>
              </a:rPr>
              <a:t>The </a:t>
            </a:r>
            <a:r>
              <a:rPr lang="en-GB" dirty="0">
                <a:latin typeface="+mj-lt"/>
              </a:rPr>
              <a:t>outbreak of new diseases such as Ebola is expected to increase the disease burden and the demand for clinical microbiology products</a:t>
            </a:r>
            <a:r>
              <a:rPr lang="en-GB" dirty="0" smtClean="0">
                <a:latin typeface="+mj-lt"/>
              </a:rPr>
              <a:t>.</a:t>
            </a: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67702" y="1441715"/>
            <a:ext cx="1842165" cy="2143112"/>
          </a:xfrm>
          <a:prstGeom prst="rect">
            <a:avLst/>
          </a:prstGeom>
        </p:spPr>
      </p:pic>
      <p:sp>
        <p:nvSpPr>
          <p:cNvPr id="7" name="Rechthoek 6"/>
          <p:cNvSpPr/>
          <p:nvPr/>
        </p:nvSpPr>
        <p:spPr>
          <a:xfrm>
            <a:off x="476250" y="4181724"/>
            <a:ext cx="6737350" cy="1985159"/>
          </a:xfrm>
          <a:prstGeom prst="rect">
            <a:avLst/>
          </a:prstGeom>
        </p:spPr>
        <p:txBody>
          <a:bodyPr wrap="square">
            <a:spAutoFit/>
          </a:bodyPr>
          <a:lstStyle/>
          <a:p>
            <a:pPr lvl="0">
              <a:spcBef>
                <a:spcPts val="600"/>
              </a:spcBef>
            </a:pPr>
            <a:r>
              <a:rPr lang="en-GB" dirty="0">
                <a:solidFill>
                  <a:srgbClr val="000000"/>
                </a:solidFill>
                <a:latin typeface="Calibri Light" panose="020F0302020204030204"/>
              </a:rPr>
              <a:t>The </a:t>
            </a:r>
            <a:r>
              <a:rPr lang="en-GB" dirty="0" smtClean="0">
                <a:solidFill>
                  <a:srgbClr val="000000"/>
                </a:solidFill>
                <a:latin typeface="Calibri Light" panose="020F0302020204030204"/>
              </a:rPr>
              <a:t>microbiology instruments </a:t>
            </a:r>
            <a:r>
              <a:rPr lang="en-GB" dirty="0">
                <a:solidFill>
                  <a:srgbClr val="000000"/>
                </a:solidFill>
                <a:latin typeface="Calibri Light" panose="020F0302020204030204"/>
              </a:rPr>
              <a:t>market is </a:t>
            </a:r>
            <a:r>
              <a:rPr lang="en-GB" dirty="0" smtClean="0">
                <a:solidFill>
                  <a:srgbClr val="000000"/>
                </a:solidFill>
                <a:latin typeface="Calibri Light" panose="020F0302020204030204"/>
              </a:rPr>
              <a:t>segmented </a:t>
            </a:r>
            <a:r>
              <a:rPr lang="en-GB" dirty="0">
                <a:solidFill>
                  <a:srgbClr val="000000"/>
                </a:solidFill>
                <a:latin typeface="Calibri Light" panose="020F0302020204030204"/>
              </a:rPr>
              <a:t>into </a:t>
            </a:r>
            <a:endParaRPr lang="en-GB" dirty="0" smtClean="0">
              <a:solidFill>
                <a:srgbClr val="000000"/>
              </a:solidFill>
              <a:latin typeface="Calibri Light" panose="020F0302020204030204"/>
            </a:endParaRPr>
          </a:p>
          <a:p>
            <a:pPr marL="742950" lvl="1" indent="-285750">
              <a:spcBef>
                <a:spcPts val="600"/>
              </a:spcBef>
              <a:buFont typeface="Arial" panose="020B0604020202020204" pitchFamily="34" charset="0"/>
              <a:buChar char="•"/>
            </a:pPr>
            <a:r>
              <a:rPr lang="en-GB" dirty="0" smtClean="0">
                <a:solidFill>
                  <a:srgbClr val="000000"/>
                </a:solidFill>
                <a:latin typeface="Calibri Light" panose="020F0302020204030204"/>
              </a:rPr>
              <a:t>automated </a:t>
            </a:r>
            <a:r>
              <a:rPr lang="en-GB" dirty="0">
                <a:solidFill>
                  <a:srgbClr val="000000"/>
                </a:solidFill>
                <a:latin typeface="Calibri Light" panose="020F0302020204030204"/>
              </a:rPr>
              <a:t>microbiology instruments, </a:t>
            </a:r>
            <a:endParaRPr lang="en-GB" dirty="0" smtClean="0">
              <a:solidFill>
                <a:srgbClr val="000000"/>
              </a:solidFill>
              <a:latin typeface="Calibri Light" panose="020F0302020204030204"/>
            </a:endParaRPr>
          </a:p>
          <a:p>
            <a:pPr marL="742950" lvl="1" indent="-285750">
              <a:spcBef>
                <a:spcPts val="600"/>
              </a:spcBef>
              <a:buFont typeface="Arial" panose="020B0604020202020204" pitchFamily="34" charset="0"/>
              <a:buChar char="•"/>
            </a:pPr>
            <a:r>
              <a:rPr lang="en-GB" dirty="0" smtClean="0">
                <a:solidFill>
                  <a:srgbClr val="000000"/>
                </a:solidFill>
                <a:latin typeface="Calibri Light" panose="020F0302020204030204"/>
              </a:rPr>
              <a:t>laboratory instruments, including petri-dish fillers, sterilizers, bacterial colony counters, etc. </a:t>
            </a:r>
          </a:p>
          <a:p>
            <a:pPr marL="742950" lvl="1" indent="-285750">
              <a:spcBef>
                <a:spcPts val="600"/>
              </a:spcBef>
              <a:buFont typeface="Arial" panose="020B0604020202020204" pitchFamily="34" charset="0"/>
              <a:buChar char="•"/>
            </a:pPr>
            <a:r>
              <a:rPr lang="en-GB" dirty="0" smtClean="0">
                <a:solidFill>
                  <a:srgbClr val="000000"/>
                </a:solidFill>
                <a:latin typeface="Calibri Light" panose="020F0302020204030204"/>
              </a:rPr>
              <a:t>microbiology analyzers</a:t>
            </a:r>
            <a:r>
              <a:rPr lang="en-GB" dirty="0">
                <a:solidFill>
                  <a:srgbClr val="000000"/>
                </a:solidFill>
                <a:latin typeface="Calibri Light" panose="020F0302020204030204"/>
              </a:rPr>
              <a:t>, including </a:t>
            </a:r>
            <a:r>
              <a:rPr lang="en-GB" dirty="0" smtClean="0">
                <a:solidFill>
                  <a:srgbClr val="000000"/>
                </a:solidFill>
                <a:latin typeface="Calibri Light" panose="020F0302020204030204"/>
              </a:rPr>
              <a:t>spectrometers to analyze which bacteria are present on a petri dish. </a:t>
            </a:r>
            <a:endParaRPr lang="en-GB" dirty="0">
              <a:solidFill>
                <a:srgbClr val="000000"/>
              </a:solidFill>
              <a:latin typeface="Calibri Light" panose="020F0302020204030204"/>
            </a:endParaRPr>
          </a:p>
        </p:txBody>
      </p:sp>
      <p:pic>
        <p:nvPicPr>
          <p:cNvPr id="9" name="Afbeelding 8"/>
          <p:cNvPicPr>
            <a:picLocks noChangeAspect="1"/>
          </p:cNvPicPr>
          <p:nvPr/>
        </p:nvPicPr>
        <p:blipFill>
          <a:blip r:embed="rId3"/>
          <a:stretch>
            <a:fillRect/>
          </a:stretch>
        </p:blipFill>
        <p:spPr>
          <a:xfrm>
            <a:off x="9198368" y="4023771"/>
            <a:ext cx="2189316" cy="2189316"/>
          </a:xfrm>
          <a:prstGeom prst="rect">
            <a:avLst/>
          </a:prstGeom>
        </p:spPr>
      </p:pic>
      <p:sp>
        <p:nvSpPr>
          <p:cNvPr id="12"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endParaRPr lang="en-GB" sz="2000" b="1" kern="0" dirty="0" smtClean="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71259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83633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106444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Hematology: equipment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0" name="Afbeelding 9"/>
          <p:cNvPicPr>
            <a:picLocks noChangeAspect="1"/>
          </p:cNvPicPr>
          <p:nvPr/>
        </p:nvPicPr>
        <p:blipFill rotWithShape="1">
          <a:blip r:embed="rId2" cstate="screen">
            <a:extLst>
              <a:ext uri="{28A0092B-C50C-407E-A947-70E740481C1C}">
                <a14:useLocalDpi xmlns:a14="http://schemas.microsoft.com/office/drawing/2010/main"/>
              </a:ext>
            </a:extLst>
          </a:blip>
          <a:srcRect t="24300" b="7505"/>
          <a:stretch/>
        </p:blipFill>
        <p:spPr>
          <a:xfrm>
            <a:off x="2088159" y="1760278"/>
            <a:ext cx="2730197" cy="2794571"/>
          </a:xfrm>
          <a:prstGeom prst="rect">
            <a:avLst/>
          </a:prstGeom>
        </p:spPr>
      </p:pic>
      <p:sp>
        <p:nvSpPr>
          <p:cNvPr id="13" name="Rechthoek 12"/>
          <p:cNvSpPr/>
          <p:nvPr/>
        </p:nvSpPr>
        <p:spPr>
          <a:xfrm>
            <a:off x="2458019" y="4628496"/>
            <a:ext cx="2135456" cy="369332"/>
          </a:xfrm>
          <a:prstGeom prst="rect">
            <a:avLst/>
          </a:prstGeom>
        </p:spPr>
        <p:txBody>
          <a:bodyPr wrap="none">
            <a:spAutoFit/>
          </a:bodyPr>
          <a:lstStyle/>
          <a:p>
            <a:r>
              <a:rPr lang="en-GB" b="1" i="1" dirty="0">
                <a:latin typeface="+mj-lt"/>
              </a:rPr>
              <a:t>hematology analyser</a:t>
            </a:r>
          </a:p>
        </p:txBody>
      </p:sp>
      <p:sp>
        <p:nvSpPr>
          <p:cNvPr id="19" name="Rechthoek 18"/>
          <p:cNvSpPr/>
          <p:nvPr/>
        </p:nvSpPr>
        <p:spPr>
          <a:xfrm>
            <a:off x="7003035" y="4623035"/>
            <a:ext cx="2900922" cy="369332"/>
          </a:xfrm>
          <a:prstGeom prst="rect">
            <a:avLst/>
          </a:prstGeom>
        </p:spPr>
        <p:txBody>
          <a:bodyPr wrap="none">
            <a:spAutoFit/>
          </a:bodyPr>
          <a:lstStyle/>
          <a:p>
            <a:r>
              <a:rPr lang="en-GB" b="1" i="1" dirty="0">
                <a:latin typeface="+mj-lt"/>
              </a:rPr>
              <a:t>platelet aggregation analyser</a:t>
            </a:r>
          </a:p>
        </p:txBody>
      </p:sp>
      <p:pic>
        <p:nvPicPr>
          <p:cNvPr id="20" name="Afbeelding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8231" y="1937545"/>
            <a:ext cx="2631928" cy="2516872"/>
          </a:xfrm>
          <a:prstGeom prst="rect">
            <a:avLst/>
          </a:prstGeom>
        </p:spPr>
      </p:pic>
      <p:sp>
        <p:nvSpPr>
          <p:cNvPr id="3" name="Tekstvak 2"/>
          <p:cNvSpPr txBox="1"/>
          <p:nvPr/>
        </p:nvSpPr>
        <p:spPr>
          <a:xfrm>
            <a:off x="112606" y="5643682"/>
            <a:ext cx="11954933" cy="646331"/>
          </a:xfrm>
          <a:prstGeom prst="rect">
            <a:avLst/>
          </a:prstGeom>
          <a:noFill/>
        </p:spPr>
        <p:txBody>
          <a:bodyPr wrap="square" rtlCol="0">
            <a:spAutoFit/>
          </a:bodyPr>
          <a:lstStyle/>
          <a:p>
            <a:pPr algn="ctr"/>
            <a:r>
              <a:rPr lang="en-GB" b="1" dirty="0" smtClean="0">
                <a:latin typeface="+mj-lt"/>
              </a:rPr>
              <a:t>NB: </a:t>
            </a:r>
            <a:r>
              <a:rPr lang="en-GB" dirty="0" smtClean="0">
                <a:latin typeface="+mj-lt"/>
              </a:rPr>
              <a:t>Hematology is restricted to blood cell and blood clotting (coagulation) measurements; </a:t>
            </a:r>
          </a:p>
          <a:p>
            <a:pPr algn="ctr"/>
            <a:r>
              <a:rPr lang="en-GB" dirty="0" smtClean="0">
                <a:latin typeface="+mj-lt"/>
              </a:rPr>
              <a:t>other blood chemicals are part of biochemistry lab, e.g. blood gas analyzers.</a:t>
            </a:r>
            <a:endParaRPr lang="en-GB" dirty="0">
              <a:latin typeface="+mj-lt"/>
            </a:endParaRPr>
          </a:p>
        </p:txBody>
      </p:sp>
    </p:spTree>
    <p:extLst>
      <p:ext uri="{BB962C8B-B14F-4D97-AF65-F5344CB8AC3E}">
        <p14:creationId xmlns:p14="http://schemas.microsoft.com/office/powerpoint/2010/main" val="413293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959" t="8757" r="2892" b="8145"/>
          <a:stretch/>
        </p:blipFill>
        <p:spPr>
          <a:xfrm>
            <a:off x="0" y="-1"/>
            <a:ext cx="12180146" cy="5921303"/>
          </a:xfrm>
          <a:prstGeom prst="rect">
            <a:avLst/>
          </a:prstGeom>
        </p:spPr>
      </p:pic>
      <p:sp>
        <p:nvSpPr>
          <p:cNvPr id="10" name="Rechthoek 9"/>
          <p:cNvSpPr/>
          <p:nvPr/>
        </p:nvSpPr>
        <p:spPr>
          <a:xfrm>
            <a:off x="3553624" y="5948064"/>
            <a:ext cx="5363904" cy="369332"/>
          </a:xfrm>
          <a:prstGeom prst="rect">
            <a:avLst/>
          </a:prstGeom>
        </p:spPr>
        <p:txBody>
          <a:bodyPr wrap="none">
            <a:spAutoFit/>
          </a:bodyPr>
          <a:lstStyle/>
          <a:p>
            <a:r>
              <a:rPr lang="en-GB" b="1" i="1" dirty="0" smtClean="0">
                <a:latin typeface="+mj-lt"/>
              </a:rPr>
              <a:t>a huge variation in (coagulation) analysers on the market</a:t>
            </a:r>
            <a:endParaRPr lang="en-GB" b="1" i="1" dirty="0">
              <a:latin typeface="+mj-lt"/>
            </a:endParaRPr>
          </a:p>
        </p:txBody>
      </p:sp>
    </p:spTree>
    <p:extLst>
      <p:ext uri="{BB962C8B-B14F-4D97-AF65-F5344CB8AC3E}">
        <p14:creationId xmlns:p14="http://schemas.microsoft.com/office/powerpoint/2010/main" val="222248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12130" y="5009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Hematology</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12817" y="1447975"/>
            <a:ext cx="11523583" cy="1200329"/>
          </a:xfrm>
          <a:prstGeom prst="rect">
            <a:avLst/>
          </a:prstGeom>
        </p:spPr>
        <p:txBody>
          <a:bodyPr wrap="square">
            <a:spAutoFit/>
          </a:bodyPr>
          <a:lstStyle/>
          <a:p>
            <a:pPr lvl="0"/>
            <a:r>
              <a:rPr lang="en-GB" b="1" dirty="0" smtClean="0">
                <a:solidFill>
                  <a:srgbClr val="7030A0"/>
                </a:solidFill>
                <a:latin typeface="Calibri Light" panose="020F0302020204030204"/>
              </a:rPr>
              <a:t>Hematology </a:t>
            </a:r>
            <a:r>
              <a:rPr lang="en-GB" b="1" dirty="0">
                <a:solidFill>
                  <a:srgbClr val="7030A0"/>
                </a:solidFill>
                <a:latin typeface="Calibri Light" panose="020F0302020204030204"/>
              </a:rPr>
              <a:t>analyzers </a:t>
            </a:r>
            <a:r>
              <a:rPr lang="en-GB" dirty="0">
                <a:solidFill>
                  <a:srgbClr val="000000"/>
                </a:solidFill>
                <a:latin typeface="Calibri Light" panose="020F0302020204030204"/>
              </a:rPr>
              <a:t>are used </a:t>
            </a:r>
            <a:r>
              <a:rPr lang="en-GB" dirty="0" smtClean="0">
                <a:solidFill>
                  <a:srgbClr val="000000"/>
                </a:solidFill>
                <a:latin typeface="Calibri Light" panose="020F0302020204030204"/>
              </a:rPr>
              <a:t>widely to </a:t>
            </a:r>
            <a:r>
              <a:rPr lang="en-GB" dirty="0">
                <a:solidFill>
                  <a:srgbClr val="000000"/>
                </a:solidFill>
                <a:latin typeface="Calibri Light" panose="020F0302020204030204"/>
              </a:rPr>
              <a:t>count and characterize blood cells for disease detection and monitoring. </a:t>
            </a:r>
            <a:r>
              <a:rPr lang="en-GB" dirty="0" smtClean="0">
                <a:solidFill>
                  <a:srgbClr val="000000"/>
                </a:solidFill>
                <a:latin typeface="Calibri Light" panose="020F0302020204030204"/>
              </a:rPr>
              <a:t>Basic </a:t>
            </a:r>
            <a:r>
              <a:rPr lang="en-GB" dirty="0">
                <a:solidFill>
                  <a:srgbClr val="000000"/>
                </a:solidFill>
                <a:latin typeface="Calibri Light" panose="020F0302020204030204"/>
              </a:rPr>
              <a:t>analyzers return a </a:t>
            </a:r>
            <a:r>
              <a:rPr lang="en-GB" b="1" dirty="0">
                <a:solidFill>
                  <a:srgbClr val="7030A0"/>
                </a:solidFill>
                <a:latin typeface="Calibri Light" panose="020F0302020204030204"/>
              </a:rPr>
              <a:t>complete blood count (</a:t>
            </a:r>
            <a:r>
              <a:rPr lang="en-GB" b="1" dirty="0" smtClean="0">
                <a:solidFill>
                  <a:srgbClr val="7030A0"/>
                </a:solidFill>
                <a:latin typeface="Calibri Light" panose="020F0302020204030204"/>
              </a:rPr>
              <a:t>CBC</a:t>
            </a:r>
            <a:r>
              <a:rPr lang="en-GB" dirty="0" smtClean="0">
                <a:solidFill>
                  <a:srgbClr val="000000"/>
                </a:solidFill>
                <a:latin typeface="Calibri Light" panose="020F0302020204030204"/>
              </a:rPr>
              <a:t>), a count </a:t>
            </a:r>
            <a:r>
              <a:rPr lang="en-GB" dirty="0">
                <a:solidFill>
                  <a:srgbClr val="000000"/>
                </a:solidFill>
                <a:latin typeface="Calibri Light" panose="020F0302020204030204"/>
              </a:rPr>
              <a:t>of the total number of red blood cells, white blood cells and platelets present in the blood. The main technology used in hematology analyzers is </a:t>
            </a:r>
            <a:r>
              <a:rPr lang="en-GB" b="1" dirty="0">
                <a:solidFill>
                  <a:srgbClr val="7030A0"/>
                </a:solidFill>
                <a:latin typeface="Calibri Light" panose="020F0302020204030204"/>
              </a:rPr>
              <a:t>electrical </a:t>
            </a:r>
            <a:r>
              <a:rPr lang="en-GB" b="1" dirty="0" smtClean="0">
                <a:solidFill>
                  <a:srgbClr val="7030A0"/>
                </a:solidFill>
                <a:latin typeface="Calibri Light" panose="020F0302020204030204"/>
              </a:rPr>
              <a:t>impedance</a:t>
            </a:r>
            <a:r>
              <a:rPr lang="en-GB" dirty="0" smtClean="0">
                <a:solidFill>
                  <a:srgbClr val="000000"/>
                </a:solidFill>
                <a:latin typeface="Calibri Light" panose="020F0302020204030204"/>
              </a:rPr>
              <a:t>, also known as the </a:t>
            </a:r>
            <a:r>
              <a:rPr lang="en-GB" b="1" dirty="0" smtClean="0">
                <a:solidFill>
                  <a:srgbClr val="7030A0"/>
                </a:solidFill>
                <a:latin typeface="Calibri Light" panose="020F0302020204030204"/>
              </a:rPr>
              <a:t>Coulter Principle</a:t>
            </a:r>
            <a:r>
              <a:rPr lang="en-GB" dirty="0" smtClean="0">
                <a:solidFill>
                  <a:srgbClr val="000000"/>
                </a:solidFill>
                <a:latin typeface="Calibri Light" panose="020F0302020204030204"/>
              </a:rPr>
              <a:t>: see </a:t>
            </a:r>
            <a:r>
              <a:rPr lang="en-GB" dirty="0">
                <a:solidFill>
                  <a:srgbClr val="000000"/>
                </a:solidFill>
                <a:latin typeface="Calibri Light" panose="020F0302020204030204"/>
              </a:rPr>
              <a:t>next </a:t>
            </a:r>
            <a:r>
              <a:rPr lang="en-GB" dirty="0" smtClean="0">
                <a:solidFill>
                  <a:srgbClr val="000000"/>
                </a:solidFill>
                <a:latin typeface="Calibri Light" panose="020F0302020204030204"/>
              </a:rPr>
              <a:t>page.</a:t>
            </a:r>
            <a:endParaRPr lang="en-GB" sz="1100" dirty="0">
              <a:solidFill>
                <a:srgbClr val="000000"/>
              </a:solidFill>
              <a:latin typeface="Calibri Light" panose="020F0302020204030204"/>
            </a:endParaRPr>
          </a:p>
        </p:txBody>
      </p:sp>
      <p:sp>
        <p:nvSpPr>
          <p:cNvPr id="7" name="Rechthoek 6"/>
          <p:cNvSpPr/>
          <p:nvPr/>
        </p:nvSpPr>
        <p:spPr>
          <a:xfrm>
            <a:off x="1789139" y="4928286"/>
            <a:ext cx="7028911" cy="1200329"/>
          </a:xfrm>
          <a:prstGeom prst="rect">
            <a:avLst/>
          </a:prstGeom>
        </p:spPr>
        <p:txBody>
          <a:bodyPr wrap="square">
            <a:spAutoFit/>
          </a:bodyPr>
          <a:lstStyle/>
          <a:p>
            <a:pPr lvl="0"/>
            <a:r>
              <a:rPr lang="en-GB" dirty="0">
                <a:solidFill>
                  <a:srgbClr val="000000"/>
                </a:solidFill>
                <a:latin typeface="Calibri Light" panose="020F0302020204030204"/>
              </a:rPr>
              <a:t>Blood </a:t>
            </a:r>
            <a:r>
              <a:rPr lang="en-GB" dirty="0" smtClean="0">
                <a:solidFill>
                  <a:srgbClr val="000000"/>
                </a:solidFill>
                <a:latin typeface="Calibri Light" panose="020F0302020204030204"/>
              </a:rPr>
              <a:t>can also be studied </a:t>
            </a:r>
            <a:r>
              <a:rPr lang="en-GB" dirty="0">
                <a:solidFill>
                  <a:srgbClr val="000000"/>
                </a:solidFill>
                <a:latin typeface="Calibri Light" panose="020F0302020204030204"/>
              </a:rPr>
              <a:t>with a </a:t>
            </a:r>
            <a:r>
              <a:rPr lang="en-GB" b="1" dirty="0" smtClean="0">
                <a:solidFill>
                  <a:srgbClr val="7030A0"/>
                </a:solidFill>
                <a:latin typeface="Calibri Light" panose="020F0302020204030204"/>
              </a:rPr>
              <a:t>microscope</a:t>
            </a:r>
            <a:r>
              <a:rPr lang="en-GB" dirty="0" smtClean="0">
                <a:solidFill>
                  <a:srgbClr val="000000"/>
                </a:solidFill>
                <a:latin typeface="Calibri Light" panose="020F0302020204030204"/>
              </a:rPr>
              <a:t>: in </a:t>
            </a:r>
            <a:r>
              <a:rPr lang="en-GB" dirty="0">
                <a:solidFill>
                  <a:srgbClr val="000000"/>
                </a:solidFill>
                <a:latin typeface="Calibri Light" panose="020F0302020204030204"/>
              </a:rPr>
              <a:t>a </a:t>
            </a:r>
            <a:r>
              <a:rPr lang="en-GB" b="1" dirty="0">
                <a:solidFill>
                  <a:srgbClr val="7030A0"/>
                </a:solidFill>
                <a:latin typeface="Calibri Light" panose="020F0302020204030204"/>
              </a:rPr>
              <a:t>blood film</a:t>
            </a:r>
            <a:r>
              <a:rPr lang="en-GB" dirty="0">
                <a:solidFill>
                  <a:srgbClr val="000000"/>
                </a:solidFill>
                <a:latin typeface="Calibri Light" panose="020F0302020204030204"/>
              </a:rPr>
              <a:t>, blood is smeared over a glass slide that is stained with specific </a:t>
            </a:r>
            <a:r>
              <a:rPr lang="en-GB" dirty="0" smtClean="0">
                <a:solidFill>
                  <a:srgbClr val="000000"/>
                </a:solidFill>
                <a:latin typeface="Calibri Light" panose="020F0302020204030204"/>
              </a:rPr>
              <a:t>dyes. The </a:t>
            </a:r>
            <a:r>
              <a:rPr lang="en-GB" dirty="0">
                <a:solidFill>
                  <a:srgbClr val="000000"/>
                </a:solidFill>
                <a:latin typeface="Calibri Light" panose="020F0302020204030204"/>
              </a:rPr>
              <a:t>number, shape and size of blood cells and the presence of any abnormal cells or immature cells are noted. </a:t>
            </a:r>
          </a:p>
        </p:txBody>
      </p:sp>
      <p:pic>
        <p:nvPicPr>
          <p:cNvPr id="8" name="Afbeelding 7"/>
          <p:cNvPicPr>
            <a:picLocks noChangeAspect="1"/>
          </p:cNvPicPr>
          <p:nvPr/>
        </p:nvPicPr>
        <p:blipFill>
          <a:blip r:embed="rId2"/>
          <a:stretch>
            <a:fillRect/>
          </a:stretch>
        </p:blipFill>
        <p:spPr>
          <a:xfrm>
            <a:off x="9996911" y="3400902"/>
            <a:ext cx="1569132" cy="2153991"/>
          </a:xfrm>
          <a:prstGeom prst="rect">
            <a:avLst/>
          </a:prstGeom>
        </p:spPr>
      </p:pic>
      <p:sp>
        <p:nvSpPr>
          <p:cNvPr id="9" name="Rechthoek 8"/>
          <p:cNvSpPr/>
          <p:nvPr/>
        </p:nvSpPr>
        <p:spPr>
          <a:xfrm>
            <a:off x="9679323" y="5614180"/>
            <a:ext cx="2157077" cy="646331"/>
          </a:xfrm>
          <a:prstGeom prst="rect">
            <a:avLst/>
          </a:prstGeom>
        </p:spPr>
        <p:txBody>
          <a:bodyPr wrap="square">
            <a:spAutoFit/>
          </a:bodyPr>
          <a:lstStyle/>
          <a:p>
            <a:pPr algn="ctr"/>
            <a:r>
              <a:rPr lang="en-GB" b="1" i="1" dirty="0" smtClean="0">
                <a:latin typeface="+mj-lt"/>
              </a:rPr>
              <a:t>Right hand side blood smear </a:t>
            </a:r>
            <a:r>
              <a:rPr lang="en-GB" b="1" i="1" dirty="0">
                <a:latin typeface="+mj-lt"/>
              </a:rPr>
              <a:t>is </a:t>
            </a:r>
            <a:r>
              <a:rPr lang="en-GB" b="1" i="1" dirty="0" smtClean="0">
                <a:latin typeface="+mj-lt"/>
              </a:rPr>
              <a:t>stained.</a:t>
            </a:r>
            <a:endParaRPr lang="en-GB" b="1" i="1" dirty="0">
              <a:latin typeface="+mj-lt"/>
            </a:endParaRPr>
          </a:p>
        </p:txBody>
      </p:sp>
      <p:sp>
        <p:nvSpPr>
          <p:cNvPr id="16" name="Rechthoek 15"/>
          <p:cNvSpPr/>
          <p:nvPr/>
        </p:nvSpPr>
        <p:spPr>
          <a:xfrm>
            <a:off x="3307586" y="2840327"/>
            <a:ext cx="6494625" cy="1754326"/>
          </a:xfrm>
          <a:prstGeom prst="rect">
            <a:avLst/>
          </a:prstGeom>
        </p:spPr>
        <p:txBody>
          <a:bodyPr wrap="square">
            <a:spAutoFit/>
          </a:bodyPr>
          <a:lstStyle/>
          <a:p>
            <a:pPr lvl="0"/>
            <a:r>
              <a:rPr lang="en-GB" b="1" dirty="0" smtClean="0">
                <a:solidFill>
                  <a:srgbClr val="7030A0"/>
                </a:solidFill>
                <a:latin typeface="Calibri Light" panose="020F0302020204030204"/>
              </a:rPr>
              <a:t>Coagulometers </a:t>
            </a:r>
            <a:r>
              <a:rPr lang="en-GB" dirty="0">
                <a:solidFill>
                  <a:srgbClr val="000000"/>
                </a:solidFill>
                <a:latin typeface="Calibri Light" panose="020F0302020204030204"/>
              </a:rPr>
              <a:t>(such as platelet aggregation analyzers) </a:t>
            </a:r>
            <a:r>
              <a:rPr lang="en-GB" dirty="0" smtClean="0">
                <a:solidFill>
                  <a:srgbClr val="000000"/>
                </a:solidFill>
                <a:latin typeface="Calibri Light" panose="020F0302020204030204"/>
              </a:rPr>
              <a:t>measure </a:t>
            </a:r>
            <a:r>
              <a:rPr lang="en-GB" dirty="0">
                <a:solidFill>
                  <a:srgbClr val="000000"/>
                </a:solidFill>
                <a:latin typeface="Calibri Light" panose="020F0302020204030204"/>
              </a:rPr>
              <a:t>the ability of blood to </a:t>
            </a:r>
            <a:r>
              <a:rPr lang="en-GB" b="1" dirty="0">
                <a:solidFill>
                  <a:srgbClr val="7030A0"/>
                </a:solidFill>
                <a:latin typeface="Calibri Light" panose="020F0302020204030204"/>
              </a:rPr>
              <a:t>clot. </a:t>
            </a:r>
            <a:r>
              <a:rPr lang="en-GB" dirty="0">
                <a:solidFill>
                  <a:srgbClr val="000000"/>
                </a:solidFill>
                <a:latin typeface="Calibri Light" panose="020F0302020204030204"/>
              </a:rPr>
              <a:t>Depending on the test, different substances can be added to the blood plasma to trigger a clotting reaction.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progress of clotting </a:t>
            </a:r>
            <a:r>
              <a:rPr lang="en-GB" dirty="0" smtClean="0">
                <a:solidFill>
                  <a:srgbClr val="000000"/>
                </a:solidFill>
                <a:latin typeface="Calibri Light" panose="020F0302020204030204"/>
              </a:rPr>
              <a:t>can </a:t>
            </a:r>
            <a:r>
              <a:rPr lang="en-GB" dirty="0">
                <a:solidFill>
                  <a:srgbClr val="000000"/>
                </a:solidFill>
                <a:latin typeface="Calibri Light" panose="020F0302020204030204"/>
              </a:rPr>
              <a:t>be monitored optically by </a:t>
            </a:r>
            <a:r>
              <a:rPr lang="en-GB" b="1" dirty="0">
                <a:solidFill>
                  <a:srgbClr val="7030A0"/>
                </a:solidFill>
                <a:latin typeface="Calibri Light" panose="020F0302020204030204"/>
              </a:rPr>
              <a:t>measuring the absorbance of a particular wavelength of light</a:t>
            </a:r>
            <a:r>
              <a:rPr lang="en-GB" dirty="0">
                <a:solidFill>
                  <a:srgbClr val="000000"/>
                </a:solidFill>
                <a:latin typeface="Calibri Light" panose="020F0302020204030204"/>
              </a:rPr>
              <a:t> by the sample and how it changes over time.</a:t>
            </a:r>
          </a:p>
        </p:txBody>
      </p:sp>
      <p:sp>
        <p:nvSpPr>
          <p:cNvPr id="3" name="PIJL-RECHTS 2"/>
          <p:cNvSpPr/>
          <p:nvPr/>
        </p:nvSpPr>
        <p:spPr>
          <a:xfrm>
            <a:off x="8921163" y="5158798"/>
            <a:ext cx="758160" cy="298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l="9709" t="5141" r="14996" b="9108"/>
          <a:stretch/>
        </p:blipFill>
        <p:spPr>
          <a:xfrm>
            <a:off x="412130" y="2783692"/>
            <a:ext cx="2063893" cy="1762908"/>
          </a:xfrm>
          <a:prstGeom prst="rect">
            <a:avLst/>
          </a:prstGeom>
        </p:spPr>
      </p:pic>
      <p:sp>
        <p:nvSpPr>
          <p:cNvPr id="17" name="Rechthoek 16"/>
          <p:cNvSpPr/>
          <p:nvPr/>
        </p:nvSpPr>
        <p:spPr>
          <a:xfrm>
            <a:off x="412130" y="4479591"/>
            <a:ext cx="1997058" cy="369332"/>
          </a:xfrm>
          <a:prstGeom prst="rect">
            <a:avLst/>
          </a:prstGeom>
        </p:spPr>
        <p:txBody>
          <a:bodyPr wrap="square">
            <a:spAutoFit/>
          </a:bodyPr>
          <a:lstStyle/>
          <a:p>
            <a:pPr algn="ctr"/>
            <a:r>
              <a:rPr lang="en-GB" b="1" i="1" dirty="0" smtClean="0">
                <a:latin typeface="+mj-lt"/>
              </a:rPr>
              <a:t>clotted blood cells</a:t>
            </a:r>
            <a:endParaRPr lang="en-GB" b="1" i="1" dirty="0">
              <a:latin typeface="+mj-lt"/>
            </a:endParaRPr>
          </a:p>
        </p:txBody>
      </p:sp>
      <p:sp>
        <p:nvSpPr>
          <p:cNvPr id="10" name="PIJL-RECHTS 9"/>
          <p:cNvSpPr/>
          <p:nvPr/>
        </p:nvSpPr>
        <p:spPr>
          <a:xfrm flipH="1">
            <a:off x="2533596" y="3582102"/>
            <a:ext cx="579290" cy="300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39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Electrical Impedance analysis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67704" y="1441853"/>
            <a:ext cx="6229658" cy="4124206"/>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A  DC voltage is applied between electrodes that are inserted in a electrolyte solution that contains blood cells (‘whole blood’). This voltage will cause a flow through the </a:t>
            </a:r>
            <a:r>
              <a:rPr lang="en-GB" dirty="0">
                <a:solidFill>
                  <a:srgbClr val="000000"/>
                </a:solidFill>
                <a:latin typeface="Calibri Light" panose="020F0302020204030204"/>
              </a:rPr>
              <a:t>aperture (opening</a:t>
            </a:r>
            <a:r>
              <a:rPr lang="en-GB" dirty="0" smtClean="0">
                <a:solidFill>
                  <a:srgbClr val="000000"/>
                </a:solidFill>
                <a:latin typeface="Calibri Light" panose="020F0302020204030204"/>
              </a:rPr>
              <a:t>): see </a:t>
            </a:r>
            <a:r>
              <a:rPr lang="en-GB" dirty="0">
                <a:solidFill>
                  <a:srgbClr val="000000"/>
                </a:solidFill>
                <a:latin typeface="Calibri Light" panose="020F0302020204030204"/>
              </a:rPr>
              <a:t>figure.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aperture </a:t>
            </a:r>
            <a:r>
              <a:rPr lang="en-GB" dirty="0" smtClean="0">
                <a:solidFill>
                  <a:srgbClr val="000000"/>
                </a:solidFill>
                <a:latin typeface="Calibri Light" panose="020F0302020204030204"/>
              </a:rPr>
              <a:t>is so </a:t>
            </a:r>
            <a:r>
              <a:rPr lang="en-GB" dirty="0">
                <a:solidFill>
                  <a:srgbClr val="000000"/>
                </a:solidFill>
                <a:latin typeface="Calibri Light" panose="020F0302020204030204"/>
              </a:rPr>
              <a:t>narrow that only one cell can pass through at a time.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The </a:t>
            </a:r>
            <a:r>
              <a:rPr lang="en-GB" b="1" dirty="0">
                <a:solidFill>
                  <a:srgbClr val="7030A0"/>
                </a:solidFill>
                <a:latin typeface="Calibri Light" panose="020F0302020204030204"/>
              </a:rPr>
              <a:t>impedance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that is measured between the electrodes changes every time that </a:t>
            </a:r>
            <a:r>
              <a:rPr lang="en-GB" dirty="0">
                <a:solidFill>
                  <a:srgbClr val="000000"/>
                </a:solidFill>
                <a:latin typeface="Calibri Light" panose="020F0302020204030204"/>
              </a:rPr>
              <a:t>a cell passes </a:t>
            </a:r>
            <a:r>
              <a:rPr lang="en-GB" dirty="0" smtClean="0">
                <a:solidFill>
                  <a:srgbClr val="000000"/>
                </a:solidFill>
                <a:latin typeface="Calibri Light" panose="020F0302020204030204"/>
              </a:rPr>
              <a:t>through the aperture. In this way, the number of cells that pass through can be counted. </a:t>
            </a:r>
          </a:p>
          <a:p>
            <a:pPr lvl="0">
              <a:spcAft>
                <a:spcPts val="600"/>
              </a:spcAft>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change in impedance </a:t>
            </a:r>
            <a:r>
              <a:rPr lang="en-GB" dirty="0" smtClean="0">
                <a:solidFill>
                  <a:srgbClr val="000000"/>
                </a:solidFill>
                <a:latin typeface="Calibri Light" panose="020F0302020204030204"/>
              </a:rPr>
              <a:t>that is measured when the cell passes through is </a:t>
            </a:r>
            <a:r>
              <a:rPr lang="en-GB" dirty="0">
                <a:solidFill>
                  <a:srgbClr val="000000"/>
                </a:solidFill>
                <a:latin typeface="Calibri Light" panose="020F0302020204030204"/>
              </a:rPr>
              <a:t>proportional to the </a:t>
            </a:r>
            <a:r>
              <a:rPr lang="en-GB" b="1" dirty="0">
                <a:solidFill>
                  <a:srgbClr val="7030A0"/>
                </a:solidFill>
                <a:latin typeface="Calibri Light" panose="020F0302020204030204"/>
              </a:rPr>
              <a:t>volume</a:t>
            </a:r>
            <a:r>
              <a:rPr lang="en-GB" dirty="0">
                <a:solidFill>
                  <a:srgbClr val="000000"/>
                </a:solidFill>
                <a:latin typeface="Calibri Light" panose="020F0302020204030204"/>
              </a:rPr>
              <a:t> of the  cell that is passing through the  aperture. Therefore, </a:t>
            </a:r>
            <a:r>
              <a:rPr lang="en-GB" dirty="0" smtClean="0">
                <a:solidFill>
                  <a:srgbClr val="000000"/>
                </a:solidFill>
                <a:latin typeface="Calibri Light" panose="020F0302020204030204"/>
              </a:rPr>
              <a:t>this system </a:t>
            </a:r>
            <a:r>
              <a:rPr lang="en-GB" dirty="0">
                <a:solidFill>
                  <a:srgbClr val="000000"/>
                </a:solidFill>
                <a:latin typeface="Calibri Light" panose="020F0302020204030204"/>
              </a:rPr>
              <a:t>can not only count the number </a:t>
            </a:r>
            <a:r>
              <a:rPr lang="en-GB" dirty="0" smtClean="0">
                <a:solidFill>
                  <a:srgbClr val="000000"/>
                </a:solidFill>
                <a:latin typeface="Calibri Light" panose="020F0302020204030204"/>
              </a:rPr>
              <a:t>of cells but </a:t>
            </a:r>
            <a:r>
              <a:rPr lang="en-GB" dirty="0">
                <a:solidFill>
                  <a:srgbClr val="000000"/>
                </a:solidFill>
                <a:latin typeface="Calibri Light" panose="020F0302020204030204"/>
              </a:rPr>
              <a:t>also </a:t>
            </a:r>
            <a:r>
              <a:rPr lang="en-GB" dirty="0" smtClean="0">
                <a:solidFill>
                  <a:srgbClr val="000000"/>
                </a:solidFill>
                <a:latin typeface="Calibri Light" panose="020F0302020204030204"/>
              </a:rPr>
              <a:t>the volume of the cells that </a:t>
            </a:r>
            <a:r>
              <a:rPr lang="en-GB" dirty="0">
                <a:solidFill>
                  <a:srgbClr val="000000"/>
                </a:solidFill>
                <a:latin typeface="Calibri Light" panose="020F0302020204030204"/>
              </a:rPr>
              <a:t>pass through. </a:t>
            </a:r>
            <a:r>
              <a:rPr lang="en-GB" dirty="0" smtClean="0">
                <a:solidFill>
                  <a:srgbClr val="000000"/>
                </a:solidFill>
                <a:latin typeface="Calibri Light" panose="020F0302020204030204"/>
              </a:rPr>
              <a:t>Because the different blood cells have different volumes, a Complete Blood </a:t>
            </a:r>
            <a:r>
              <a:rPr lang="en-GB" dirty="0">
                <a:solidFill>
                  <a:srgbClr val="000000"/>
                </a:solidFill>
                <a:latin typeface="Calibri Light" panose="020F0302020204030204"/>
              </a:rPr>
              <a:t>C</a:t>
            </a:r>
            <a:r>
              <a:rPr lang="en-GB" dirty="0" smtClean="0">
                <a:solidFill>
                  <a:srgbClr val="000000"/>
                </a:solidFill>
                <a:latin typeface="Calibri Light" panose="020F0302020204030204"/>
              </a:rPr>
              <a:t>ount can be made. </a:t>
            </a:r>
            <a:endParaRPr lang="en-GB" dirty="0">
              <a:solidFill>
                <a:srgbClr val="000000"/>
              </a:solidFill>
              <a:latin typeface="Calibri Light" panose="020F0302020204030204"/>
            </a:endParaRPr>
          </a:p>
        </p:txBody>
      </p:sp>
      <p:pic>
        <p:nvPicPr>
          <p:cNvPr id="8" name="Afbeelding 7"/>
          <p:cNvPicPr>
            <a:picLocks noChangeAspect="1"/>
          </p:cNvPicPr>
          <p:nvPr/>
        </p:nvPicPr>
        <p:blipFill>
          <a:blip r:embed="rId2"/>
          <a:stretch>
            <a:fillRect/>
          </a:stretch>
        </p:blipFill>
        <p:spPr>
          <a:xfrm>
            <a:off x="7102898" y="1884445"/>
            <a:ext cx="4072274" cy="3350605"/>
          </a:xfrm>
          <a:prstGeom prst="rect">
            <a:avLst/>
          </a:prstGeom>
        </p:spPr>
      </p:pic>
      <p:sp>
        <p:nvSpPr>
          <p:cNvPr id="3" name="Rechthoek 2"/>
          <p:cNvSpPr/>
          <p:nvPr/>
        </p:nvSpPr>
        <p:spPr>
          <a:xfrm>
            <a:off x="5159682" y="5650598"/>
            <a:ext cx="6608628" cy="646331"/>
          </a:xfrm>
          <a:prstGeom prst="rect">
            <a:avLst/>
          </a:prstGeom>
        </p:spPr>
        <p:txBody>
          <a:bodyPr wrap="square">
            <a:spAutoFit/>
          </a:bodyPr>
          <a:lstStyle/>
          <a:p>
            <a:pPr lvl="0" algn="ctr">
              <a:spcAft>
                <a:spcPts val="600"/>
              </a:spcAft>
            </a:pPr>
            <a:r>
              <a:rPr lang="en-GB" dirty="0" smtClean="0">
                <a:solidFill>
                  <a:srgbClr val="000000"/>
                </a:solidFill>
                <a:latin typeface="Calibri Light" panose="020F0302020204030204"/>
              </a:rPr>
              <a:t>Counting </a:t>
            </a:r>
            <a:r>
              <a:rPr lang="en-GB" dirty="0">
                <a:solidFill>
                  <a:srgbClr val="000000"/>
                </a:solidFill>
                <a:latin typeface="Calibri Light" panose="020F0302020204030204"/>
              </a:rPr>
              <a:t>rates of up to 10,000 cells per second can be achieved and a typical impedance analysis can be carried out in </a:t>
            </a:r>
            <a:r>
              <a:rPr lang="en-GB" b="1" dirty="0">
                <a:solidFill>
                  <a:srgbClr val="7030A0"/>
                </a:solidFill>
                <a:latin typeface="Calibri Light" panose="020F0302020204030204"/>
              </a:rPr>
              <a:t>less than a minute.</a:t>
            </a:r>
          </a:p>
        </p:txBody>
      </p:sp>
      <p:sp>
        <p:nvSpPr>
          <p:cNvPr id="12" name="Rechthoek 11"/>
          <p:cNvSpPr/>
          <p:nvPr/>
        </p:nvSpPr>
        <p:spPr>
          <a:xfrm>
            <a:off x="7912216" y="1381682"/>
            <a:ext cx="2157077" cy="369332"/>
          </a:xfrm>
          <a:prstGeom prst="rect">
            <a:avLst/>
          </a:prstGeom>
        </p:spPr>
        <p:txBody>
          <a:bodyPr wrap="square">
            <a:spAutoFit/>
          </a:bodyPr>
          <a:lstStyle/>
          <a:p>
            <a:pPr algn="ctr"/>
            <a:r>
              <a:rPr lang="en-GB" b="1" i="1" dirty="0" smtClean="0">
                <a:latin typeface="+mj-lt"/>
              </a:rPr>
              <a:t>The Coulter Principle</a:t>
            </a:r>
            <a:endParaRPr lang="en-GB" b="1" i="1" dirty="0">
              <a:latin typeface="+mj-lt"/>
            </a:endParaRPr>
          </a:p>
        </p:txBody>
      </p:sp>
    </p:spTree>
    <p:extLst>
      <p:ext uri="{BB962C8B-B14F-4D97-AF65-F5344CB8AC3E}">
        <p14:creationId xmlns:p14="http://schemas.microsoft.com/office/powerpoint/2010/main" val="407062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516506"/>
            <a:ext cx="1056847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Haematology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analysers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1966" y="1454165"/>
            <a:ext cx="6136523" cy="1831271"/>
          </a:xfrm>
          <a:prstGeom prst="rect">
            <a:avLst/>
          </a:prstGeom>
        </p:spPr>
        <p:txBody>
          <a:bodyPr wrap="square">
            <a:spAutoFit/>
          </a:bodyPr>
          <a:lstStyle/>
          <a:p>
            <a:pPr>
              <a:spcAft>
                <a:spcPts val="600"/>
              </a:spcAft>
            </a:pPr>
            <a:r>
              <a:rPr lang="en-GB" b="1" dirty="0" smtClean="0">
                <a:solidFill>
                  <a:srgbClr val="7030A0"/>
                </a:solidFill>
                <a:latin typeface="+mj-lt"/>
              </a:rPr>
              <a:t>Automated </a:t>
            </a:r>
            <a:r>
              <a:rPr lang="en-GB" b="1" dirty="0">
                <a:solidFill>
                  <a:srgbClr val="7030A0"/>
                </a:solidFill>
                <a:latin typeface="+mj-lt"/>
              </a:rPr>
              <a:t>cell counters </a:t>
            </a:r>
            <a:r>
              <a:rPr lang="en-GB" dirty="0">
                <a:latin typeface="+mj-lt"/>
              </a:rPr>
              <a:t>sample the blood, and quantify, classify, and describe cell </a:t>
            </a:r>
            <a:r>
              <a:rPr lang="en-GB" dirty="0" smtClean="0">
                <a:latin typeface="+mj-lt"/>
              </a:rPr>
              <a:t>populations (complete </a:t>
            </a:r>
            <a:r>
              <a:rPr lang="en-GB" dirty="0">
                <a:latin typeface="+mj-lt"/>
              </a:rPr>
              <a:t>blood counts, etc</a:t>
            </a:r>
            <a:r>
              <a:rPr lang="en-GB" dirty="0" smtClean="0">
                <a:latin typeface="+mj-lt"/>
              </a:rPr>
              <a:t>.). </a:t>
            </a:r>
          </a:p>
          <a:p>
            <a:pPr marL="285750" indent="-285750">
              <a:spcAft>
                <a:spcPts val="600"/>
              </a:spcAft>
              <a:buFont typeface="Arial" panose="020B0604020202020204" pitchFamily="34" charset="0"/>
              <a:buChar char="•"/>
            </a:pPr>
            <a:r>
              <a:rPr lang="en-GB" b="1" dirty="0" smtClean="0">
                <a:solidFill>
                  <a:srgbClr val="7030A0"/>
                </a:solidFill>
                <a:latin typeface="+mj-lt"/>
              </a:rPr>
              <a:t>Impedance analysis </a:t>
            </a:r>
            <a:r>
              <a:rPr lang="en-GB" dirty="0">
                <a:latin typeface="+mj-lt"/>
              </a:rPr>
              <a:t>involves passing a dilute solution of the blood through an aperture across which an electrical current is flowing. The passage of cells through the current changes the impedance between the terminals (the Coulter principle</a:t>
            </a:r>
            <a:r>
              <a:rPr lang="en-GB" dirty="0" smtClean="0">
                <a:latin typeface="+mj-lt"/>
              </a:rPr>
              <a:t>). </a:t>
            </a:r>
          </a:p>
        </p:txBody>
      </p:sp>
      <p:sp>
        <p:nvSpPr>
          <p:cNvPr id="5" name="PIJL-RECHTS 4"/>
          <p:cNvSpPr/>
          <p:nvPr/>
        </p:nvSpPr>
        <p:spPr>
          <a:xfrm>
            <a:off x="6669952" y="4517089"/>
            <a:ext cx="710250" cy="243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02975" y="3750145"/>
            <a:ext cx="4510121" cy="1963819"/>
          </a:xfrm>
          <a:prstGeom prst="rect">
            <a:avLst/>
          </a:prstGeom>
        </p:spPr>
      </p:pic>
      <p:sp>
        <p:nvSpPr>
          <p:cNvPr id="8" name="Rechthoek 7"/>
          <p:cNvSpPr/>
          <p:nvPr/>
        </p:nvSpPr>
        <p:spPr>
          <a:xfrm>
            <a:off x="411966" y="3555659"/>
            <a:ext cx="6327308" cy="2585323"/>
          </a:xfrm>
          <a:prstGeom prst="rect">
            <a:avLst/>
          </a:prstGeom>
        </p:spPr>
        <p:txBody>
          <a:bodyPr wrap="square">
            <a:spAutoFit/>
          </a:bodyPr>
          <a:lstStyle/>
          <a:p>
            <a:pPr marL="285750" lvl="0" indent="-285750">
              <a:spcAft>
                <a:spcPts val="600"/>
              </a:spcAft>
              <a:buFont typeface="Arial" panose="020B0604020202020204" pitchFamily="34" charset="0"/>
              <a:buChar char="•"/>
            </a:pPr>
            <a:r>
              <a:rPr lang="en-GB" b="1" dirty="0">
                <a:solidFill>
                  <a:srgbClr val="7030A0"/>
                </a:solidFill>
                <a:latin typeface="Calibri Light" panose="020F0302020204030204"/>
              </a:rPr>
              <a:t>Optical detection </a:t>
            </a:r>
            <a:r>
              <a:rPr lang="en-GB" dirty="0" smtClean="0">
                <a:solidFill>
                  <a:srgbClr val="000000"/>
                </a:solidFill>
                <a:latin typeface="Calibri Light" panose="020F0302020204030204"/>
              </a:rPr>
              <a:t>is more expensive than impedance analysis, but can </a:t>
            </a:r>
            <a:r>
              <a:rPr lang="en-GB" dirty="0">
                <a:solidFill>
                  <a:srgbClr val="000000"/>
                </a:solidFill>
                <a:latin typeface="Calibri Light" panose="020F0302020204030204"/>
              </a:rPr>
              <a:t>distinguish between different cell shapes. </a:t>
            </a:r>
            <a:r>
              <a:rPr lang="en-GB" dirty="0" smtClean="0">
                <a:solidFill>
                  <a:srgbClr val="000000"/>
                </a:solidFill>
                <a:latin typeface="Calibri Light" panose="020F0302020204030204"/>
              </a:rPr>
              <a:t>A </a:t>
            </a:r>
            <a:r>
              <a:rPr lang="en-GB" dirty="0">
                <a:solidFill>
                  <a:srgbClr val="000000"/>
                </a:solidFill>
                <a:latin typeface="Calibri Light" panose="020F0302020204030204"/>
              </a:rPr>
              <a:t>dilute suspension of cells is passed through a </a:t>
            </a:r>
            <a:r>
              <a:rPr lang="en-GB" b="1" dirty="0" smtClean="0">
                <a:solidFill>
                  <a:srgbClr val="7030A0"/>
                </a:solidFill>
                <a:latin typeface="Calibri Light" panose="020F0302020204030204"/>
              </a:rPr>
              <a:t>flow </a:t>
            </a:r>
            <a:r>
              <a:rPr lang="en-GB" b="1" dirty="0">
                <a:solidFill>
                  <a:srgbClr val="7030A0"/>
                </a:solidFill>
                <a:latin typeface="Calibri Light" panose="020F0302020204030204"/>
              </a:rPr>
              <a:t>cell</a:t>
            </a:r>
            <a:r>
              <a:rPr lang="en-GB" dirty="0">
                <a:solidFill>
                  <a:srgbClr val="000000"/>
                </a:solidFill>
                <a:latin typeface="Calibri Light" panose="020F0302020204030204"/>
              </a:rPr>
              <a:t>, which passes cells one at a time through a capillary tube past a laser beam. The reflectance, transmission and scattering of light from each cell is analysed by sophisticated </a:t>
            </a:r>
            <a:r>
              <a:rPr lang="en-GB" dirty="0" smtClean="0">
                <a:solidFill>
                  <a:srgbClr val="000000"/>
                </a:solidFill>
                <a:latin typeface="Calibri Light" panose="020F0302020204030204"/>
              </a:rPr>
              <a:t>software. This  results in information on the cell’s </a:t>
            </a:r>
            <a:r>
              <a:rPr lang="en-GB" dirty="0">
                <a:solidFill>
                  <a:srgbClr val="000000"/>
                </a:solidFill>
                <a:latin typeface="Calibri Light" panose="020F0302020204030204"/>
              </a:rPr>
              <a:t>granularity, diameter, and inner complexity. Adding </a:t>
            </a:r>
            <a:r>
              <a:rPr lang="en-GB" b="1" dirty="0">
                <a:solidFill>
                  <a:srgbClr val="7030A0"/>
                </a:solidFill>
                <a:latin typeface="Calibri Light" panose="020F0302020204030204"/>
              </a:rPr>
              <a:t>fluorescent reagents </a:t>
            </a:r>
            <a:r>
              <a:rPr lang="en-GB" dirty="0" smtClean="0">
                <a:solidFill>
                  <a:srgbClr val="000000"/>
                </a:solidFill>
                <a:latin typeface="Calibri Light" panose="020F0302020204030204"/>
              </a:rPr>
              <a:t>helps to </a:t>
            </a:r>
            <a:r>
              <a:rPr lang="en-GB" dirty="0">
                <a:solidFill>
                  <a:srgbClr val="000000"/>
                </a:solidFill>
                <a:latin typeface="Calibri Light" panose="020F0302020204030204"/>
              </a:rPr>
              <a:t>measure specific cell </a:t>
            </a:r>
            <a:r>
              <a:rPr lang="en-GB" dirty="0" smtClean="0">
                <a:solidFill>
                  <a:srgbClr val="000000"/>
                </a:solidFill>
                <a:latin typeface="Calibri Light" panose="020F0302020204030204"/>
              </a:rPr>
              <a:t>populations. </a:t>
            </a:r>
            <a:endParaRPr lang="en-GB" dirty="0">
              <a:solidFill>
                <a:srgbClr val="000000"/>
              </a:solidFill>
              <a:latin typeface="Calibri Light" panose="020F0302020204030204"/>
            </a:endParaRPr>
          </a:p>
        </p:txBody>
      </p:sp>
      <p:pic>
        <p:nvPicPr>
          <p:cNvPr id="9" name="Afbeelding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1665" y="1696370"/>
            <a:ext cx="4511431" cy="1642240"/>
          </a:xfrm>
          <a:prstGeom prst="rect">
            <a:avLst/>
          </a:prstGeom>
        </p:spPr>
      </p:pic>
      <p:sp>
        <p:nvSpPr>
          <p:cNvPr id="13" name="PIJL-RECHTS 12"/>
          <p:cNvSpPr/>
          <p:nvPr/>
        </p:nvSpPr>
        <p:spPr>
          <a:xfrm>
            <a:off x="6669952" y="2475240"/>
            <a:ext cx="710250" cy="243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1585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Platelet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aggregation analysers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3065005"/>
            <a:ext cx="6330951" cy="646331"/>
          </a:xfrm>
          <a:prstGeom prst="rect">
            <a:avLst/>
          </a:prstGeom>
        </p:spPr>
        <p:txBody>
          <a:bodyPr wrap="square">
            <a:spAutoFit/>
          </a:bodyPr>
          <a:lstStyle/>
          <a:p>
            <a:pPr lvl="0"/>
            <a:r>
              <a:rPr lang="en-GB" dirty="0">
                <a:solidFill>
                  <a:srgbClr val="000000"/>
                </a:solidFill>
                <a:latin typeface="Calibri Light" panose="020F0302020204030204"/>
              </a:rPr>
              <a:t>Platelet aggregometers use </a:t>
            </a:r>
            <a:r>
              <a:rPr lang="en-GB" b="1" dirty="0" smtClean="0">
                <a:solidFill>
                  <a:srgbClr val="7030A0"/>
                </a:solidFill>
                <a:latin typeface="Calibri Light" panose="020F0302020204030204"/>
              </a:rPr>
              <a:t>optical</a:t>
            </a:r>
            <a:r>
              <a:rPr lang="en-GB" dirty="0" smtClean="0">
                <a:solidFill>
                  <a:srgbClr val="000000"/>
                </a:solidFill>
                <a:latin typeface="Calibri Light" panose="020F0302020204030204"/>
              </a:rPr>
              <a:t>, </a:t>
            </a:r>
            <a:r>
              <a:rPr lang="en-GB" b="1" dirty="0" smtClean="0">
                <a:solidFill>
                  <a:srgbClr val="7030A0"/>
                </a:solidFill>
                <a:latin typeface="Calibri Light" panose="020F0302020204030204"/>
              </a:rPr>
              <a:t>electrical-impedance</a:t>
            </a:r>
            <a:r>
              <a:rPr lang="en-GB" dirty="0">
                <a:solidFill>
                  <a:srgbClr val="000000"/>
                </a:solidFill>
                <a:latin typeface="Calibri Light" panose="020F0302020204030204"/>
              </a:rPr>
              <a:t>, </a:t>
            </a:r>
            <a:r>
              <a:rPr lang="en-GB" b="1" dirty="0">
                <a:solidFill>
                  <a:srgbClr val="7030A0"/>
                </a:solidFill>
                <a:latin typeface="Calibri Light" panose="020F0302020204030204"/>
              </a:rPr>
              <a:t>bioluminescence</a:t>
            </a:r>
            <a:r>
              <a:rPr lang="en-GB" dirty="0">
                <a:solidFill>
                  <a:srgbClr val="000000"/>
                </a:solidFill>
                <a:latin typeface="Calibri Light" panose="020F0302020204030204"/>
              </a:rPr>
              <a:t>, or </a:t>
            </a:r>
            <a:r>
              <a:rPr lang="en-GB" b="1" dirty="0" smtClean="0">
                <a:solidFill>
                  <a:srgbClr val="7030A0"/>
                </a:solidFill>
                <a:latin typeface="Calibri Light" panose="020F0302020204030204"/>
              </a:rPr>
              <a:t>particle-counting</a:t>
            </a:r>
            <a:r>
              <a:rPr lang="en-GB" dirty="0" smtClean="0">
                <a:solidFill>
                  <a:srgbClr val="000000"/>
                </a:solidFill>
                <a:latin typeface="Calibri Light" panose="020F0302020204030204"/>
              </a:rPr>
              <a:t> detection </a:t>
            </a:r>
            <a:r>
              <a:rPr lang="en-GB" dirty="0">
                <a:solidFill>
                  <a:srgbClr val="000000"/>
                </a:solidFill>
                <a:latin typeface="Calibri Light" panose="020F0302020204030204"/>
              </a:rPr>
              <a:t>methods. </a:t>
            </a:r>
            <a:endParaRPr lang="en-GB" dirty="0" smtClean="0">
              <a:solidFill>
                <a:srgbClr val="000000"/>
              </a:solidFill>
              <a:latin typeface="Calibri Light" panose="020F0302020204030204"/>
            </a:endParaRPr>
          </a:p>
        </p:txBody>
      </p:sp>
      <p:pic>
        <p:nvPicPr>
          <p:cNvPr id="4" name="Afbeelding 3"/>
          <p:cNvPicPr>
            <a:picLocks noChangeAspect="1"/>
          </p:cNvPicPr>
          <p:nvPr/>
        </p:nvPicPr>
        <p:blipFill>
          <a:blip r:embed="rId2"/>
          <a:stretch>
            <a:fillRect/>
          </a:stretch>
        </p:blipFill>
        <p:spPr>
          <a:xfrm>
            <a:off x="7796291" y="1562100"/>
            <a:ext cx="3542083" cy="4542103"/>
          </a:xfrm>
          <a:prstGeom prst="rect">
            <a:avLst/>
          </a:prstGeom>
        </p:spPr>
      </p:pic>
      <p:sp>
        <p:nvSpPr>
          <p:cNvPr id="9" name="Rechthoek 8"/>
          <p:cNvSpPr/>
          <p:nvPr/>
        </p:nvSpPr>
        <p:spPr>
          <a:xfrm>
            <a:off x="467704" y="1436256"/>
            <a:ext cx="6330951" cy="1477328"/>
          </a:xfrm>
          <a:prstGeom prst="rect">
            <a:avLst/>
          </a:prstGeom>
        </p:spPr>
        <p:txBody>
          <a:bodyPr wrap="square">
            <a:spAutoFit/>
          </a:bodyPr>
          <a:lstStyle/>
          <a:p>
            <a:r>
              <a:rPr lang="en-GB" dirty="0">
                <a:latin typeface="+mj-lt"/>
              </a:rPr>
              <a:t>Platelet Aggregation Analyzers </a:t>
            </a:r>
            <a:r>
              <a:rPr lang="en-GB" dirty="0" smtClean="0">
                <a:latin typeface="+mj-lt"/>
              </a:rPr>
              <a:t>(Aggregometers</a:t>
            </a:r>
            <a:r>
              <a:rPr lang="en-GB" dirty="0">
                <a:latin typeface="+mj-lt"/>
              </a:rPr>
              <a:t>) are </a:t>
            </a:r>
            <a:r>
              <a:rPr lang="en-GB" dirty="0" smtClean="0">
                <a:latin typeface="+mj-lt"/>
              </a:rPr>
              <a:t>used </a:t>
            </a:r>
            <a:r>
              <a:rPr lang="en-GB" dirty="0">
                <a:latin typeface="+mj-lt"/>
              </a:rPr>
              <a:t>for platelet function </a:t>
            </a:r>
            <a:r>
              <a:rPr lang="en-GB" dirty="0" smtClean="0">
                <a:latin typeface="+mj-lt"/>
              </a:rPr>
              <a:t>testing</a:t>
            </a:r>
            <a:r>
              <a:rPr lang="en-GB" dirty="0">
                <a:latin typeface="+mj-lt"/>
              </a:rPr>
              <a:t>. </a:t>
            </a:r>
            <a:r>
              <a:rPr lang="en-GB" dirty="0" smtClean="0">
                <a:latin typeface="+mj-lt"/>
              </a:rPr>
              <a:t>This test </a:t>
            </a:r>
            <a:r>
              <a:rPr lang="en-GB" dirty="0">
                <a:latin typeface="+mj-lt"/>
              </a:rPr>
              <a:t>aids in the evaluation of </a:t>
            </a:r>
            <a:r>
              <a:rPr lang="en-GB" b="1" dirty="0">
                <a:solidFill>
                  <a:srgbClr val="7030A0"/>
                </a:solidFill>
                <a:latin typeface="+mj-lt"/>
              </a:rPr>
              <a:t>bleeding disorders </a:t>
            </a:r>
            <a:r>
              <a:rPr lang="en-GB" dirty="0">
                <a:latin typeface="+mj-lt"/>
              </a:rPr>
              <a:t>by measuring the rate and degree to which platelets form a </a:t>
            </a:r>
            <a:r>
              <a:rPr lang="en-GB" b="1" dirty="0">
                <a:solidFill>
                  <a:srgbClr val="7030A0"/>
                </a:solidFill>
                <a:latin typeface="+mj-lt"/>
              </a:rPr>
              <a:t>clump (aggregate) </a:t>
            </a:r>
            <a:r>
              <a:rPr lang="en-GB" dirty="0">
                <a:latin typeface="+mj-lt"/>
              </a:rPr>
              <a:t>after the addition of a chemical that stimulates clumping (aggregation).</a:t>
            </a:r>
          </a:p>
        </p:txBody>
      </p:sp>
      <p:sp>
        <p:nvSpPr>
          <p:cNvPr id="3" name="Rechthoek 2"/>
          <p:cNvSpPr/>
          <p:nvPr/>
        </p:nvSpPr>
        <p:spPr>
          <a:xfrm>
            <a:off x="476249" y="3833151"/>
            <a:ext cx="6096000" cy="2031325"/>
          </a:xfrm>
          <a:prstGeom prst="rect">
            <a:avLst/>
          </a:prstGeom>
        </p:spPr>
        <p:txBody>
          <a:bodyPr>
            <a:spAutoFit/>
          </a:bodyPr>
          <a:lstStyle/>
          <a:p>
            <a:pPr lvl="0"/>
            <a:r>
              <a:rPr lang="en-GB" b="1" dirty="0">
                <a:solidFill>
                  <a:srgbClr val="7030A0"/>
                </a:solidFill>
                <a:latin typeface="Calibri Light" panose="020F0302020204030204"/>
              </a:rPr>
              <a:t>Optical</a:t>
            </a:r>
            <a:r>
              <a:rPr lang="en-GB" dirty="0">
                <a:solidFill>
                  <a:srgbClr val="000000"/>
                </a:solidFill>
                <a:latin typeface="Calibri Light" panose="020F0302020204030204"/>
              </a:rPr>
              <a:t> platelet aggregation meters are colorimeters used to gauge </a:t>
            </a:r>
            <a:r>
              <a:rPr lang="en-GB" dirty="0" smtClean="0">
                <a:solidFill>
                  <a:srgbClr val="000000"/>
                </a:solidFill>
                <a:latin typeface="Calibri Light" panose="020F0302020204030204"/>
              </a:rPr>
              <a:t>‘cloudiness of the fluid’ by </a:t>
            </a:r>
            <a:r>
              <a:rPr lang="en-GB" dirty="0">
                <a:solidFill>
                  <a:srgbClr val="000000"/>
                </a:solidFill>
                <a:latin typeface="Calibri Light" panose="020F0302020204030204"/>
              </a:rPr>
              <a:t>measuring the decrease in optical density (OD) when the platelet aggregation decreases. </a:t>
            </a:r>
          </a:p>
          <a:p>
            <a:pPr lvl="0"/>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The measurement is performed after the addition of an </a:t>
            </a:r>
            <a:r>
              <a:rPr lang="en-GB" b="1" dirty="0">
                <a:solidFill>
                  <a:srgbClr val="7030A0"/>
                </a:solidFill>
                <a:latin typeface="Calibri Light" panose="020F0302020204030204"/>
              </a:rPr>
              <a:t>aggregating agent </a:t>
            </a:r>
            <a:r>
              <a:rPr lang="en-GB" dirty="0">
                <a:solidFill>
                  <a:srgbClr val="000000"/>
                </a:solidFill>
                <a:latin typeface="Calibri Light" panose="020F0302020204030204"/>
              </a:rPr>
              <a:t>which causes aggregated platelets to go from translucency to color. </a:t>
            </a:r>
          </a:p>
        </p:txBody>
      </p:sp>
    </p:spTree>
    <p:extLst>
      <p:ext uri="{BB962C8B-B14F-4D97-AF65-F5344CB8AC3E}">
        <p14:creationId xmlns:p14="http://schemas.microsoft.com/office/powerpoint/2010/main" val="412695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Histology: Tissue Processing</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32125" y="1412973"/>
            <a:ext cx="11315896" cy="923330"/>
          </a:xfrm>
          <a:prstGeom prst="rect">
            <a:avLst/>
          </a:prstGeom>
        </p:spPr>
        <p:txBody>
          <a:bodyPr wrap="square">
            <a:spAutoFit/>
          </a:bodyPr>
          <a:lstStyle/>
          <a:p>
            <a:pPr lvl="0"/>
            <a:r>
              <a:rPr lang="en-GB" dirty="0" smtClean="0">
                <a:solidFill>
                  <a:srgbClr val="000000"/>
                </a:solidFill>
                <a:latin typeface="Calibri Light" panose="020F0302020204030204"/>
              </a:rPr>
              <a:t>Tissue </a:t>
            </a:r>
            <a:r>
              <a:rPr lang="en-GB" dirty="0">
                <a:solidFill>
                  <a:srgbClr val="000000"/>
                </a:solidFill>
                <a:latin typeface="Calibri Light" panose="020F0302020204030204"/>
              </a:rPr>
              <a:t>samples, when taken from </a:t>
            </a:r>
            <a:r>
              <a:rPr lang="en-GB" dirty="0" smtClean="0">
                <a:solidFill>
                  <a:srgbClr val="000000"/>
                </a:solidFill>
                <a:latin typeface="Calibri Light" panose="020F0302020204030204"/>
              </a:rPr>
              <a:t>a patient and left untreated, may </a:t>
            </a:r>
            <a:r>
              <a:rPr lang="en-GB" b="1" dirty="0" smtClean="0">
                <a:solidFill>
                  <a:srgbClr val="7030A0"/>
                </a:solidFill>
                <a:latin typeface="Calibri Light" panose="020F0302020204030204"/>
              </a:rPr>
              <a:t>degrade</a:t>
            </a:r>
            <a:r>
              <a:rPr lang="en-GB" dirty="0" smtClean="0">
                <a:solidFill>
                  <a:srgbClr val="000000"/>
                </a:solidFill>
                <a:latin typeface="Calibri Light" panose="020F0302020204030204"/>
              </a:rPr>
              <a:t> quickly and cannot easily be </a:t>
            </a:r>
            <a:r>
              <a:rPr lang="en-GB" b="1" dirty="0" smtClean="0">
                <a:solidFill>
                  <a:srgbClr val="7030A0"/>
                </a:solidFill>
                <a:latin typeface="Calibri Light" panose="020F0302020204030204"/>
              </a:rPr>
              <a:t>cut in slices </a:t>
            </a:r>
            <a:r>
              <a:rPr lang="en-GB" dirty="0" smtClean="0">
                <a:solidFill>
                  <a:srgbClr val="000000"/>
                </a:solidFill>
                <a:latin typeface="Calibri Light" panose="020F0302020204030204"/>
              </a:rPr>
              <a:t>to be viewed under the microscope. </a:t>
            </a:r>
            <a:r>
              <a:rPr lang="en-GB" dirty="0" smtClean="0">
                <a:latin typeface="Calibri Light" panose="020F0302020204030204"/>
              </a:rPr>
              <a:t>In order to </a:t>
            </a:r>
            <a:r>
              <a:rPr lang="en-GB" b="1" dirty="0" smtClean="0">
                <a:solidFill>
                  <a:srgbClr val="7030A0"/>
                </a:solidFill>
                <a:latin typeface="Calibri Light" panose="020F0302020204030204"/>
              </a:rPr>
              <a:t>stabilize</a:t>
            </a:r>
            <a:r>
              <a:rPr lang="en-GB" dirty="0" smtClean="0">
                <a:latin typeface="Calibri Light" panose="020F0302020204030204"/>
              </a:rPr>
              <a:t> the tissues, these need to be ‘fixed’ by means of various </a:t>
            </a:r>
            <a:r>
              <a:rPr lang="en-GB" b="1" dirty="0" smtClean="0">
                <a:solidFill>
                  <a:srgbClr val="7030A0"/>
                </a:solidFill>
                <a:latin typeface="Calibri Light" panose="020F0302020204030204"/>
              </a:rPr>
              <a:t>chemical processes, </a:t>
            </a:r>
            <a:r>
              <a:rPr lang="en-GB" dirty="0">
                <a:solidFill>
                  <a:srgbClr val="000000"/>
                </a:solidFill>
                <a:latin typeface="Calibri Light" panose="020F0302020204030204"/>
              </a:rPr>
              <a:t>while preserving the integrity of their cellular </a:t>
            </a:r>
            <a:r>
              <a:rPr lang="en-GB" dirty="0" smtClean="0">
                <a:solidFill>
                  <a:srgbClr val="000000"/>
                </a:solidFill>
                <a:latin typeface="Calibri Light" panose="020F0302020204030204"/>
              </a:rPr>
              <a:t>components. </a:t>
            </a:r>
            <a:endParaRPr lang="en-GB" dirty="0">
              <a:solidFill>
                <a:srgbClr val="000000"/>
              </a:solidFill>
              <a:latin typeface="Calibri Light" panose="020F0302020204030204"/>
            </a:endParaRPr>
          </a:p>
        </p:txBody>
      </p:sp>
      <p:sp>
        <p:nvSpPr>
          <p:cNvPr id="4" name="Rechthoek 3"/>
          <p:cNvSpPr/>
          <p:nvPr/>
        </p:nvSpPr>
        <p:spPr>
          <a:xfrm>
            <a:off x="412130" y="2541466"/>
            <a:ext cx="6598270" cy="3293209"/>
          </a:xfrm>
          <a:prstGeom prst="rect">
            <a:avLst/>
          </a:prstGeom>
        </p:spPr>
        <p:txBody>
          <a:bodyPr wrap="square">
            <a:spAutoFit/>
          </a:bodyPr>
          <a:lstStyle/>
          <a:p>
            <a:pPr lvl="0">
              <a:spcBef>
                <a:spcPts val="600"/>
              </a:spcBef>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aim of Tissue Processing is to </a:t>
            </a:r>
            <a:r>
              <a:rPr lang="en-GB" b="1" dirty="0">
                <a:solidFill>
                  <a:srgbClr val="7030A0"/>
                </a:solidFill>
                <a:latin typeface="Calibri Light" panose="020F0302020204030204"/>
              </a:rPr>
              <a:t>remove water </a:t>
            </a:r>
            <a:r>
              <a:rPr lang="en-GB" dirty="0">
                <a:solidFill>
                  <a:srgbClr val="000000"/>
                </a:solidFill>
                <a:latin typeface="Calibri Light" panose="020F0302020204030204"/>
              </a:rPr>
              <a:t>from tissues and </a:t>
            </a:r>
            <a:r>
              <a:rPr lang="en-GB" b="1" dirty="0">
                <a:solidFill>
                  <a:srgbClr val="7030A0"/>
                </a:solidFill>
                <a:latin typeface="Calibri Light" panose="020F0302020204030204"/>
              </a:rPr>
              <a:t>replace with a medium </a:t>
            </a:r>
            <a:r>
              <a:rPr lang="en-GB" dirty="0">
                <a:solidFill>
                  <a:srgbClr val="000000"/>
                </a:solidFill>
                <a:latin typeface="Calibri Light" panose="020F0302020204030204"/>
              </a:rPr>
              <a:t>that solidifies to allow thin sections to be </a:t>
            </a:r>
            <a:r>
              <a:rPr lang="en-GB" dirty="0" smtClean="0">
                <a:solidFill>
                  <a:srgbClr val="000000"/>
                </a:solidFill>
                <a:latin typeface="Calibri Light" panose="020F0302020204030204"/>
              </a:rPr>
              <a:t>cut, typically </a:t>
            </a:r>
            <a:r>
              <a:rPr lang="en-GB" dirty="0">
                <a:solidFill>
                  <a:srgbClr val="000000"/>
                </a:solidFill>
                <a:latin typeface="Calibri Light" panose="020F0302020204030204"/>
              </a:rPr>
              <a:t>5 micrometres thick for light microscopy. </a:t>
            </a:r>
            <a:r>
              <a:rPr lang="en-GB" b="1" dirty="0">
                <a:solidFill>
                  <a:srgbClr val="7030A0"/>
                </a:solidFill>
                <a:latin typeface="Calibri Light" panose="020F0302020204030204"/>
              </a:rPr>
              <a:t>Paraffin wax </a:t>
            </a:r>
            <a:r>
              <a:rPr lang="en-GB" dirty="0">
                <a:solidFill>
                  <a:srgbClr val="000000"/>
                </a:solidFill>
                <a:latin typeface="Calibri Light" panose="020F0302020204030204"/>
              </a:rPr>
              <a:t>is most frequently used. Since it </a:t>
            </a:r>
            <a:r>
              <a:rPr lang="en-GB" dirty="0" smtClean="0">
                <a:solidFill>
                  <a:srgbClr val="000000"/>
                </a:solidFill>
                <a:latin typeface="Calibri Light" panose="020F0302020204030204"/>
              </a:rPr>
              <a:t>cannot be mixed with </a:t>
            </a:r>
            <a:r>
              <a:rPr lang="en-GB" dirty="0">
                <a:solidFill>
                  <a:srgbClr val="000000"/>
                </a:solidFill>
                <a:latin typeface="Calibri Light" panose="020F0302020204030204"/>
              </a:rPr>
              <a:t>water, </a:t>
            </a:r>
            <a:r>
              <a:rPr lang="en-GB" dirty="0" smtClean="0">
                <a:solidFill>
                  <a:srgbClr val="000000"/>
                </a:solidFill>
                <a:latin typeface="Calibri Light" panose="020F0302020204030204"/>
              </a:rPr>
              <a:t>water </a:t>
            </a:r>
            <a:r>
              <a:rPr lang="en-GB" dirty="0">
                <a:solidFill>
                  <a:srgbClr val="000000"/>
                </a:solidFill>
                <a:latin typeface="Calibri Light" panose="020F0302020204030204"/>
              </a:rPr>
              <a:t>must first be removed in the process of dehydration. </a:t>
            </a:r>
          </a:p>
          <a:p>
            <a:pPr lvl="0">
              <a:spcBef>
                <a:spcPts val="600"/>
              </a:spcBef>
            </a:pPr>
            <a:r>
              <a:rPr lang="en-GB" dirty="0" smtClean="0">
                <a:solidFill>
                  <a:srgbClr val="000000"/>
                </a:solidFill>
                <a:latin typeface="Calibri Light" panose="020F0302020204030204"/>
              </a:rPr>
              <a:t>Samples </a:t>
            </a:r>
            <a:r>
              <a:rPr lang="en-GB" dirty="0">
                <a:solidFill>
                  <a:srgbClr val="000000"/>
                </a:solidFill>
                <a:latin typeface="Calibri Light" panose="020F0302020204030204"/>
              </a:rPr>
              <a:t>are transferred through baths of progressively more concentrated ethanol to remove the water. This is followed by a hydrophobic clearing agent (such as xylene) to remove the alcohol, and finally molten paraffin wax, the infiltration agent, which replaces the xylene. </a:t>
            </a:r>
            <a:endParaRPr lang="en-GB" dirty="0" smtClean="0">
              <a:solidFill>
                <a:srgbClr val="000000"/>
              </a:solidFill>
              <a:latin typeface="Calibri Light" panose="020F0302020204030204"/>
            </a:endParaRPr>
          </a:p>
          <a:p>
            <a:pPr lvl="0">
              <a:spcBef>
                <a:spcPts val="600"/>
              </a:spcBef>
            </a:pPr>
            <a:r>
              <a:rPr lang="en-GB" dirty="0" smtClean="0">
                <a:solidFill>
                  <a:srgbClr val="000000"/>
                </a:solidFill>
                <a:latin typeface="Calibri Light" panose="020F0302020204030204"/>
              </a:rPr>
              <a:t>This </a:t>
            </a:r>
            <a:r>
              <a:rPr lang="en-GB" dirty="0">
                <a:solidFill>
                  <a:srgbClr val="000000"/>
                </a:solidFill>
                <a:latin typeface="Calibri Light" panose="020F0302020204030204"/>
              </a:rPr>
              <a:t>now is solid enough to be cut </a:t>
            </a:r>
            <a:r>
              <a:rPr lang="en-GB" dirty="0" smtClean="0">
                <a:solidFill>
                  <a:srgbClr val="000000"/>
                </a:solidFill>
                <a:latin typeface="Calibri Light" panose="020F0302020204030204"/>
              </a:rPr>
              <a:t>in the required sections.</a:t>
            </a: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7917" y="2541466"/>
            <a:ext cx="4389500" cy="3370234"/>
          </a:xfrm>
          <a:prstGeom prst="rect">
            <a:avLst/>
          </a:prstGeom>
        </p:spPr>
      </p:pic>
    </p:spTree>
    <p:extLst>
      <p:ext uri="{BB962C8B-B14F-4D97-AF65-F5344CB8AC3E}">
        <p14:creationId xmlns:p14="http://schemas.microsoft.com/office/powerpoint/2010/main" val="231962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Tissue Processor</a:t>
            </a:r>
            <a:endParaRPr lang="en-GB"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Hematology, Histology, Microbiology </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69782" y="2004383"/>
            <a:ext cx="7157071" cy="2108269"/>
          </a:xfrm>
          <a:prstGeom prst="rect">
            <a:avLst/>
          </a:prstGeom>
        </p:spPr>
        <p:txBody>
          <a:bodyPr wrap="square">
            <a:spAutoFit/>
          </a:bodyPr>
          <a:lstStyle/>
          <a:p>
            <a:pPr lvl="0">
              <a:spcAft>
                <a:spcPts val="600"/>
              </a:spcAft>
            </a:pPr>
            <a:r>
              <a:rPr lang="en-GB" dirty="0">
                <a:solidFill>
                  <a:srgbClr val="000000"/>
                </a:solidFill>
                <a:latin typeface="Calibri Light" panose="020F0302020204030204"/>
              </a:rPr>
              <a:t>In </a:t>
            </a:r>
            <a:r>
              <a:rPr lang="en-GB" b="1" dirty="0">
                <a:solidFill>
                  <a:srgbClr val="7030A0"/>
                </a:solidFill>
                <a:latin typeface="Calibri Light" panose="020F0302020204030204"/>
              </a:rPr>
              <a:t>moving basket processors</a:t>
            </a:r>
            <a:r>
              <a:rPr lang="en-GB" dirty="0">
                <a:solidFill>
                  <a:srgbClr val="000000"/>
                </a:solidFill>
                <a:latin typeface="Calibri Light" panose="020F0302020204030204"/>
              </a:rPr>
              <a:t>, reagents </a:t>
            </a:r>
            <a:r>
              <a:rPr lang="en-GB" dirty="0" smtClean="0">
                <a:solidFill>
                  <a:srgbClr val="000000"/>
                </a:solidFill>
                <a:latin typeface="Calibri Light" panose="020F0302020204030204"/>
              </a:rPr>
              <a:t>are </a:t>
            </a:r>
            <a:r>
              <a:rPr lang="en-GB" dirty="0">
                <a:solidFill>
                  <a:srgbClr val="000000"/>
                </a:solidFill>
                <a:latin typeface="Calibri Light" panose="020F0302020204030204"/>
              </a:rPr>
              <a:t>held in </a:t>
            </a:r>
            <a:r>
              <a:rPr lang="en-GB" dirty="0" smtClean="0">
                <a:solidFill>
                  <a:srgbClr val="000000"/>
                </a:solidFill>
                <a:latin typeface="Calibri Light" panose="020F0302020204030204"/>
              </a:rPr>
              <a:t>(glass, plastic) beakers that are (e.g.) </a:t>
            </a:r>
            <a:r>
              <a:rPr lang="en-GB" dirty="0">
                <a:solidFill>
                  <a:srgbClr val="000000"/>
                </a:solidFill>
                <a:latin typeface="Calibri Light" panose="020F0302020204030204"/>
              </a:rPr>
              <a:t>located </a:t>
            </a:r>
            <a:r>
              <a:rPr lang="en-GB" dirty="0" smtClean="0">
                <a:solidFill>
                  <a:srgbClr val="000000"/>
                </a:solidFill>
                <a:latin typeface="Calibri Light" panose="020F0302020204030204"/>
              </a:rPr>
              <a:t>in </a:t>
            </a:r>
            <a:r>
              <a:rPr lang="en-GB" dirty="0">
                <a:solidFill>
                  <a:srgbClr val="000000"/>
                </a:solidFill>
                <a:latin typeface="Calibri Light" panose="020F0302020204030204"/>
              </a:rPr>
              <a:t>a circular array beneath a carriage supported by a central master shaft. </a:t>
            </a:r>
            <a:endParaRPr lang="en-GB" dirty="0" smtClean="0">
              <a:solidFill>
                <a:srgbClr val="000000"/>
              </a:solidFill>
              <a:latin typeface="Calibri Light" panose="020F0302020204030204"/>
            </a:endParaRPr>
          </a:p>
          <a:p>
            <a:pPr lvl="0">
              <a:spcAft>
                <a:spcPts val="600"/>
              </a:spcAft>
            </a:pPr>
            <a:r>
              <a:rPr lang="en-GB" dirty="0" smtClean="0">
                <a:solidFill>
                  <a:srgbClr val="000000"/>
                </a:solidFill>
                <a:latin typeface="Calibri Light" panose="020F0302020204030204"/>
              </a:rPr>
              <a:t>Tissues </a:t>
            </a:r>
            <a:r>
              <a:rPr lang="en-GB" dirty="0">
                <a:solidFill>
                  <a:srgbClr val="000000"/>
                </a:solidFill>
                <a:latin typeface="Calibri Light" panose="020F0302020204030204"/>
              </a:rPr>
              <a:t>are placed in individual perforated cassettes, each of which is placed </a:t>
            </a:r>
            <a:r>
              <a:rPr lang="en-GB" dirty="0" smtClean="0">
                <a:solidFill>
                  <a:srgbClr val="000000"/>
                </a:solidFill>
                <a:latin typeface="Calibri Light" panose="020F0302020204030204"/>
              </a:rPr>
              <a:t>in a </a:t>
            </a:r>
            <a:r>
              <a:rPr lang="en-GB" dirty="0">
                <a:solidFill>
                  <a:srgbClr val="000000"/>
                </a:solidFill>
                <a:latin typeface="Calibri Light" panose="020F0302020204030204"/>
              </a:rPr>
              <a:t>larger perforated tissue basket, which is then attached to the </a:t>
            </a:r>
            <a:r>
              <a:rPr lang="en-GB" dirty="0" smtClean="0">
                <a:solidFill>
                  <a:srgbClr val="000000"/>
                </a:solidFill>
                <a:latin typeface="Calibri Light" panose="020F0302020204030204"/>
              </a:rPr>
              <a:t>carriage</a:t>
            </a:r>
            <a:r>
              <a:rPr lang="en-GB" dirty="0">
                <a:solidFill>
                  <a:srgbClr val="000000"/>
                </a:solidFill>
                <a:latin typeface="Calibri Light" panose="020F0302020204030204"/>
              </a:rPr>
              <a:t>. The carriage moves the basket to each reagent, which enters the basket. </a:t>
            </a:r>
            <a:r>
              <a:rPr lang="en-GB" dirty="0" smtClean="0">
                <a:solidFill>
                  <a:srgbClr val="000000"/>
                </a:solidFill>
                <a:latin typeface="Calibri Light" panose="020F0302020204030204"/>
              </a:rPr>
              <a:t>The system is motor </a:t>
            </a:r>
            <a:r>
              <a:rPr lang="en-GB" dirty="0">
                <a:solidFill>
                  <a:srgbClr val="000000"/>
                </a:solidFill>
                <a:latin typeface="Calibri Light" panose="020F0302020204030204"/>
              </a:rPr>
              <a:t>driven and timer </a:t>
            </a:r>
            <a:r>
              <a:rPr lang="en-GB" dirty="0" smtClean="0">
                <a:solidFill>
                  <a:srgbClr val="000000"/>
                </a:solidFill>
                <a:latin typeface="Calibri Light" panose="020F0302020204030204"/>
              </a:rPr>
              <a:t>controlled. </a:t>
            </a:r>
          </a:p>
        </p:txBody>
      </p:sp>
      <p:sp>
        <p:nvSpPr>
          <p:cNvPr id="4" name="Rechthoek 3"/>
          <p:cNvSpPr/>
          <p:nvPr/>
        </p:nvSpPr>
        <p:spPr>
          <a:xfrm>
            <a:off x="412130" y="4336307"/>
            <a:ext cx="7313084" cy="1477328"/>
          </a:xfrm>
          <a:prstGeom prst="rect">
            <a:avLst/>
          </a:prstGeom>
        </p:spPr>
        <p:txBody>
          <a:bodyPr wrap="square">
            <a:spAutoFit/>
          </a:bodyPr>
          <a:lstStyle/>
          <a:p>
            <a:pPr lvl="0"/>
            <a:r>
              <a:rPr lang="en-GB" b="1" dirty="0">
                <a:solidFill>
                  <a:srgbClr val="7030A0"/>
                </a:solidFill>
                <a:latin typeface="Calibri Light" panose="020F0302020204030204"/>
              </a:rPr>
              <a:t>Stationary chamber processors </a:t>
            </a:r>
            <a:r>
              <a:rPr lang="en-GB" dirty="0">
                <a:solidFill>
                  <a:srgbClr val="000000"/>
                </a:solidFill>
                <a:latin typeface="Calibri Light" panose="020F0302020204030204"/>
              </a:rPr>
              <a:t>alternately fill and drain the chamber holding specimens with </a:t>
            </a:r>
            <a:r>
              <a:rPr lang="en-GB" b="1" dirty="0">
                <a:solidFill>
                  <a:srgbClr val="7030A0"/>
                </a:solidFill>
                <a:latin typeface="Calibri Light" panose="020F0302020204030204"/>
              </a:rPr>
              <a:t>fixative</a:t>
            </a:r>
            <a:r>
              <a:rPr lang="en-GB" dirty="0">
                <a:solidFill>
                  <a:srgbClr val="000000"/>
                </a:solidFill>
                <a:latin typeface="Calibri Light" panose="020F0302020204030204"/>
              </a:rPr>
              <a:t>, </a:t>
            </a:r>
            <a:r>
              <a:rPr lang="en-GB" b="1" dirty="0">
                <a:solidFill>
                  <a:srgbClr val="7030A0"/>
                </a:solidFill>
                <a:latin typeface="Calibri Light" panose="020F0302020204030204"/>
              </a:rPr>
              <a:t>dehydrating agents</a:t>
            </a:r>
            <a:r>
              <a:rPr lang="en-GB" dirty="0">
                <a:solidFill>
                  <a:srgbClr val="000000"/>
                </a:solidFill>
                <a:latin typeface="Calibri Light" panose="020F0302020204030204"/>
              </a:rPr>
              <a:t>, </a:t>
            </a:r>
            <a:r>
              <a:rPr lang="en-GB" b="1" dirty="0">
                <a:solidFill>
                  <a:srgbClr val="7030A0"/>
                </a:solidFill>
                <a:latin typeface="Calibri Light" panose="020F0302020204030204"/>
              </a:rPr>
              <a:t>clearing agents</a:t>
            </a:r>
            <a:r>
              <a:rPr lang="en-GB" dirty="0">
                <a:solidFill>
                  <a:srgbClr val="000000"/>
                </a:solidFill>
                <a:latin typeface="Calibri Light" panose="020F0302020204030204"/>
              </a:rPr>
              <a:t>, and </a:t>
            </a:r>
            <a:r>
              <a:rPr lang="en-GB" b="1" dirty="0">
                <a:solidFill>
                  <a:srgbClr val="7030A0"/>
                </a:solidFill>
                <a:latin typeface="Calibri Light" panose="020F0302020204030204"/>
              </a:rPr>
              <a:t>embedding fluids </a:t>
            </a:r>
            <a:r>
              <a:rPr lang="en-GB" dirty="0">
                <a:solidFill>
                  <a:srgbClr val="000000"/>
                </a:solidFill>
                <a:latin typeface="Calibri Light" panose="020F0302020204030204"/>
              </a:rPr>
              <a:t>as required. Small pumps add and withdraw fluid to and from the chamber; some units use a vacuum to fill the chamber and pressure to drain the chamber and fluid lines.</a:t>
            </a:r>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4874" y="1346500"/>
            <a:ext cx="3745400" cy="3563127"/>
          </a:xfrm>
          <a:prstGeom prst="rect">
            <a:avLst/>
          </a:prstGeom>
        </p:spPr>
      </p:pic>
      <p:sp>
        <p:nvSpPr>
          <p:cNvPr id="8" name="PIJL-RECHTS 7"/>
          <p:cNvSpPr/>
          <p:nvPr/>
        </p:nvSpPr>
        <p:spPr>
          <a:xfrm>
            <a:off x="7725214" y="2838242"/>
            <a:ext cx="513588" cy="363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hoek 11"/>
          <p:cNvSpPr/>
          <p:nvPr/>
        </p:nvSpPr>
        <p:spPr>
          <a:xfrm>
            <a:off x="412129" y="1436256"/>
            <a:ext cx="7220795" cy="369332"/>
          </a:xfrm>
          <a:prstGeom prst="rect">
            <a:avLst/>
          </a:prstGeom>
        </p:spPr>
        <p:txBody>
          <a:bodyPr wrap="square">
            <a:spAutoFit/>
          </a:bodyPr>
          <a:lstStyle/>
          <a:p>
            <a:r>
              <a:rPr lang="en-GB" dirty="0">
                <a:latin typeface="+mj-lt"/>
              </a:rPr>
              <a:t>Tissue processors automate </a:t>
            </a:r>
            <a:r>
              <a:rPr lang="en-GB" dirty="0" smtClean="0">
                <a:latin typeface="+mj-lt"/>
              </a:rPr>
              <a:t>the </a:t>
            </a:r>
            <a:r>
              <a:rPr lang="en-GB" b="1" dirty="0" smtClean="0">
                <a:solidFill>
                  <a:srgbClr val="7030A0"/>
                </a:solidFill>
                <a:latin typeface="+mj-lt"/>
              </a:rPr>
              <a:t>fixation, dehydration </a:t>
            </a:r>
            <a:r>
              <a:rPr lang="en-GB" dirty="0">
                <a:latin typeface="+mj-lt"/>
              </a:rPr>
              <a:t>and</a:t>
            </a:r>
            <a:r>
              <a:rPr lang="en-GB" b="1" dirty="0" smtClean="0">
                <a:solidFill>
                  <a:srgbClr val="7030A0"/>
                </a:solidFill>
                <a:latin typeface="+mj-lt"/>
              </a:rPr>
              <a:t> clearing </a:t>
            </a:r>
            <a:r>
              <a:rPr lang="en-GB" dirty="0" smtClean="0">
                <a:latin typeface="+mj-lt"/>
              </a:rPr>
              <a:t>activities. </a:t>
            </a:r>
            <a:endParaRPr lang="en-GB" dirty="0">
              <a:latin typeface="+mj-lt"/>
            </a:endParaRPr>
          </a:p>
        </p:txBody>
      </p:sp>
    </p:spTree>
    <p:extLst>
      <p:ext uri="{BB962C8B-B14F-4D97-AF65-F5344CB8AC3E}">
        <p14:creationId xmlns:p14="http://schemas.microsoft.com/office/powerpoint/2010/main" val="197653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4162</TotalTime>
  <Words>1923</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Terugblik</vt:lpstr>
      <vt:lpstr>Hematology, Histology, Microbiology equipment</vt:lpstr>
      <vt:lpstr>Hematology: equipment </vt:lpstr>
      <vt:lpstr>PowerPoint Presentation</vt:lpstr>
      <vt:lpstr>Hematology</vt:lpstr>
      <vt:lpstr>Electrical Impedance analysis</vt:lpstr>
      <vt:lpstr>Haematology analysers</vt:lpstr>
      <vt:lpstr>Platelet aggregation analysers</vt:lpstr>
      <vt:lpstr>Histology: Tissue Processing</vt:lpstr>
      <vt:lpstr>Tissue Processor</vt:lpstr>
      <vt:lpstr>Tissue Embedding Station</vt:lpstr>
      <vt:lpstr>Microtome</vt:lpstr>
      <vt:lpstr>Stainer</vt:lpstr>
      <vt:lpstr>Microbiology</vt:lpstr>
      <vt:lpstr>Microbiology Analyser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300</cp:revision>
  <dcterms:created xsi:type="dcterms:W3CDTF">2014-11-03T16:21:19Z</dcterms:created>
  <dcterms:modified xsi:type="dcterms:W3CDTF">2020-03-18T14:32:27Z</dcterms:modified>
</cp:coreProperties>
</file>